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handoutMasterIdLst>
    <p:handoutMasterId r:id="rId12"/>
  </p:handoutMasterIdLst>
  <p:sldIdLst>
    <p:sldId id="256" r:id="rId2"/>
    <p:sldId id="257" r:id="rId3"/>
    <p:sldId id="264" r:id="rId4"/>
    <p:sldId id="268" r:id="rId5"/>
    <p:sldId id="269" r:id="rId6"/>
    <p:sldId id="272" r:id="rId7"/>
    <p:sldId id="261" r:id="rId8"/>
    <p:sldId id="260" r:id="rId9"/>
    <p:sldId id="270" r:id="rId10"/>
    <p:sldId id="271" r:id="rId11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83" d="100"/>
          <a:sy n="83" d="100"/>
        </p:scale>
        <p:origin x="6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6956C-57FF-4B2A-A3A6-EE6A8783421E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4249-3BE0-4020-8432-8D8F6104F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234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3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3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9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0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7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2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5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2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9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4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4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一張含有 白色, 尋找, 靠近, 黑色 的圖片&#10;&#10;自動產生的描述">
            <a:extLst>
              <a:ext uri="{FF2B5EF4-FFF2-40B4-BE49-F238E27FC236}">
                <a16:creationId xmlns:a16="http://schemas.microsoft.com/office/drawing/2014/main" id="{3A309055-1E8C-4AE3-A776-9CC3F655E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B5A22AF-2E29-314B-9ED5-BAED5C990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kumimoji="1" lang="zh-TW" altLang="en-US" sz="48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兒童權利公約（</a:t>
            </a:r>
            <a:r>
              <a:rPr kumimoji="1" lang="en-US" altLang="zh-TW" sz="48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CRC</a:t>
            </a:r>
            <a:r>
              <a:rPr kumimoji="1" lang="zh-TW" altLang="en-US" sz="48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）</a:t>
            </a:r>
            <a:r>
              <a:rPr kumimoji="1" lang="en-US" altLang="zh-TW" sz="4800" dirty="0">
                <a:latin typeface="文鼎細圓" panose="020F0309000000000000" pitchFamily="49" charset="-120"/>
                <a:ea typeface="文鼎細圓" panose="020F0309000000000000" pitchFamily="49" charset="-120"/>
              </a:rPr>
              <a:t/>
            </a:r>
            <a:br>
              <a:rPr kumimoji="1" lang="en-US" altLang="zh-TW" sz="4800" dirty="0">
                <a:latin typeface="文鼎細圓" panose="020F0309000000000000" pitchFamily="49" charset="-120"/>
                <a:ea typeface="文鼎細圓" panose="020F0309000000000000" pitchFamily="49" charset="-120"/>
              </a:rPr>
            </a:br>
            <a:r>
              <a:rPr kumimoji="1" lang="zh-TW" altLang="en-US" sz="48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線上學習登入說明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7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向右箭號 12"/>
          <p:cNvSpPr/>
          <p:nvPr/>
        </p:nvSpPr>
        <p:spPr>
          <a:xfrm>
            <a:off x="741033" y="4197195"/>
            <a:ext cx="3507693" cy="1179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9260957" y="5259466"/>
            <a:ext cx="695843" cy="117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64626" y="4586975"/>
            <a:ext cx="3243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列印</a:t>
            </a:r>
            <a:r>
              <a:rPr lang="zh-TW" altLang="en-US" sz="2000" b="1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證書</a:t>
            </a:r>
            <a:r>
              <a:rPr lang="zh-TW" altLang="en-US" sz="2000" b="1" dirty="0" smtClean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繳交</a:t>
            </a:r>
            <a:r>
              <a:rPr lang="zh-TW" altLang="en-US" sz="2000" b="1" dirty="0" smtClean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至訓育</a:t>
            </a:r>
            <a:r>
              <a:rPr lang="zh-TW" altLang="en-US" sz="2000" b="1" dirty="0" smtClean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組謝謝</a:t>
            </a:r>
            <a:endParaRPr lang="zh-TW" altLang="en-US" sz="2000" b="1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438" y="2367155"/>
            <a:ext cx="7625965" cy="4289606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C9D60814-F41C-D94F-8683-2F9667B373F9}"/>
              </a:ext>
            </a:extLst>
          </p:cNvPr>
          <p:cNvSpPr txBox="1"/>
          <p:nvPr/>
        </p:nvSpPr>
        <p:spPr>
          <a:xfrm>
            <a:off x="741034" y="952212"/>
            <a:ext cx="1090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kumimoji="1"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kumimoji="1"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</a:t>
            </a:r>
            <a:r>
              <a:rPr kumimoji="1"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kumimoji="1"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kumimoji="1"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kumimoji="1"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問卷</a:t>
            </a:r>
            <a:r>
              <a:rPr kumimoji="1"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kumimoji="1"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後到個人專區</a:t>
            </a:r>
            <a:r>
              <a:rPr kumimoji="1"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kumimoji="1"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學習紀錄</a:t>
            </a:r>
            <a:endParaRPr kumimoji="1"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905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CA9B59-B030-214D-91C4-481692DA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搜尋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E49230-84D9-B649-9777-9698DF37E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1993964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搜尋“</a:t>
            </a:r>
            <a:r>
              <a:rPr kumimoji="1" lang="en-US" altLang="zh-TW" dirty="0">
                <a:latin typeface="文鼎細圓" panose="020F0309000000000000" pitchFamily="49" charset="-120"/>
                <a:ea typeface="文鼎細圓" panose="020F0309000000000000" pitchFamily="49" charset="-120"/>
              </a:rPr>
              <a:t>E</a:t>
            </a:r>
            <a:r>
              <a:rPr kumimoji="1" lang="zh-CN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等公務園＋學習平台網站”</a:t>
            </a:r>
            <a:endParaRPr kumimoji="1" lang="en-US" altLang="zh-CN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r>
              <a:rPr kumimoji="1" lang="zh-CN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進去後畫面如下</a:t>
            </a:r>
            <a:endParaRPr kumimoji="1" lang="en-US" altLang="zh-CN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r>
              <a:rPr kumimoji="1" lang="zh-CN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請按登入</a:t>
            </a:r>
            <a:endParaRPr kumimoji="1" lang="en-US" altLang="zh-CN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4" name="圖片 3" descr="一張含有 螢幕擷取畫面, 握住, 男人, 人 的圖片&#10;&#10;自動產生的描述">
            <a:extLst>
              <a:ext uri="{FF2B5EF4-FFF2-40B4-BE49-F238E27FC236}">
                <a16:creationId xmlns:a16="http://schemas.microsoft.com/office/drawing/2014/main" id="{3C15683C-6C67-5B47-9171-27BF9ACE3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856" y="3429000"/>
            <a:ext cx="7465469" cy="32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貨車, 街道, 停車 的圖片&#10;&#10;自動產生的描述">
            <a:extLst>
              <a:ext uri="{FF2B5EF4-FFF2-40B4-BE49-F238E27FC236}">
                <a16:creationId xmlns:a16="http://schemas.microsoft.com/office/drawing/2014/main" id="{87763CA6-5EC0-FB49-8E93-5E6E9560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3" y="66138"/>
            <a:ext cx="5773533" cy="384505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B9141A0-5579-C643-9BCC-5FB0F5B0BF2D}"/>
              </a:ext>
            </a:extLst>
          </p:cNvPr>
          <p:cNvSpPr txBox="1"/>
          <p:nvPr/>
        </p:nvSpPr>
        <p:spPr>
          <a:xfrm>
            <a:off x="435429" y="1088571"/>
            <a:ext cx="3494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完登入後，會出現本畫面，請點選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公務人員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登入中的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人事服務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</a:t>
            </a:r>
            <a:r>
              <a:rPr kumimoji="1" lang="en-US" altLang="zh-TW" sz="24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eCPA</a:t>
            </a:r>
            <a:r>
              <a:rPr kumimoji="1"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endParaRPr kumimoji="1" lang="en-US" altLang="zh-CN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身分別請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kumimoji="1" lang="zh-TW" altLang="en-US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公務人員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en-US" altLang="zh-CN" sz="2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向下箭號 6">
            <a:extLst>
              <a:ext uri="{FF2B5EF4-FFF2-40B4-BE49-F238E27FC236}">
                <a16:creationId xmlns:a16="http://schemas.microsoft.com/office/drawing/2014/main" id="{1A33BB5E-F58B-4947-B6AC-439B21363046}"/>
              </a:ext>
            </a:extLst>
          </p:cNvPr>
          <p:cNvSpPr/>
          <p:nvPr/>
        </p:nvSpPr>
        <p:spPr>
          <a:xfrm rot="16200000">
            <a:off x="4299276" y="2270176"/>
            <a:ext cx="914400" cy="214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1" name="圖片 10"/>
          <p:cNvPicPr/>
          <p:nvPr/>
        </p:nvPicPr>
        <p:blipFill rotWithShape="1">
          <a:blip r:embed="rId3"/>
          <a:srcRect l="1" t="9889" r="1811" b="6396"/>
          <a:stretch/>
        </p:blipFill>
        <p:spPr bwMode="auto">
          <a:xfrm>
            <a:off x="5147591" y="4029527"/>
            <a:ext cx="5667375" cy="271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向下箭號 7">
            <a:extLst>
              <a:ext uri="{FF2B5EF4-FFF2-40B4-BE49-F238E27FC236}">
                <a16:creationId xmlns:a16="http://schemas.microsoft.com/office/drawing/2014/main" id="{FF44A1EE-CE22-284F-9453-3C1C5EFF0186}"/>
              </a:ext>
            </a:extLst>
          </p:cNvPr>
          <p:cNvSpPr/>
          <p:nvPr/>
        </p:nvSpPr>
        <p:spPr>
          <a:xfrm rot="16200000">
            <a:off x="4637313" y="3612597"/>
            <a:ext cx="914400" cy="2637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0177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 rotWithShape="1">
          <a:blip r:embed="rId2"/>
          <a:srcRect t="9889" r="1164" b="6167"/>
          <a:stretch/>
        </p:blipFill>
        <p:spPr bwMode="auto">
          <a:xfrm>
            <a:off x="4826318" y="180974"/>
            <a:ext cx="6327457" cy="3267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圖片 2"/>
          <p:cNvPicPr/>
          <p:nvPr/>
        </p:nvPicPr>
        <p:blipFill rotWithShape="1">
          <a:blip r:embed="rId3"/>
          <a:srcRect t="9889" r="1164" b="5936"/>
          <a:stretch/>
        </p:blipFill>
        <p:spPr bwMode="auto">
          <a:xfrm>
            <a:off x="4826318" y="3609974"/>
            <a:ext cx="6339840" cy="3036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B9141A0-5579-C643-9BCC-5FB0F5B0BF2D}"/>
              </a:ext>
            </a:extLst>
          </p:cNvPr>
          <p:cNvSpPr txBox="1"/>
          <p:nvPr/>
        </p:nvSpPr>
        <p:spPr>
          <a:xfrm>
            <a:off x="711654" y="3194475"/>
            <a:ext cx="349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無任何平台帳號者，請用</a:t>
            </a:r>
            <a:r>
              <a:rPr kumimoji="1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第一次登入</a:t>
            </a:r>
            <a:r>
              <a:rPr kumimoji="1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87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3886835" y="2384425"/>
            <a:ext cx="6322060" cy="3060065"/>
            <a:chOff x="3886835" y="2384425"/>
            <a:chExt cx="6322060" cy="3060065"/>
          </a:xfrm>
        </p:grpSpPr>
        <p:pic>
          <p:nvPicPr>
            <p:cNvPr id="5" name="圖片 4"/>
            <p:cNvPicPr/>
            <p:nvPr/>
          </p:nvPicPr>
          <p:blipFill rotWithShape="1">
            <a:blip r:embed="rId2"/>
            <a:srcRect t="9659" r="2717" b="6627"/>
            <a:stretch/>
          </p:blipFill>
          <p:spPr bwMode="auto">
            <a:xfrm>
              <a:off x="3886835" y="2384425"/>
              <a:ext cx="6322060" cy="30600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圓角矩形 5"/>
            <p:cNvSpPr/>
            <p:nvPr/>
          </p:nvSpPr>
          <p:spPr>
            <a:xfrm>
              <a:off x="5694680" y="3495993"/>
              <a:ext cx="1353185" cy="13271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886334" y="2991127"/>
              <a:ext cx="80834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zh-TW" alt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2" name="圖片 1"/>
          <p:cNvPicPr/>
          <p:nvPr/>
        </p:nvPicPr>
        <p:blipFill rotWithShape="1">
          <a:blip r:embed="rId3"/>
          <a:srcRect l="2368" t="11136" r="7258" b="44589"/>
          <a:stretch/>
        </p:blipFill>
        <p:spPr bwMode="auto">
          <a:xfrm>
            <a:off x="5383847" y="277495"/>
            <a:ext cx="6282055" cy="1731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EB9141A0-5579-C643-9BCC-5FB0F5B0BF2D}"/>
              </a:ext>
            </a:extLst>
          </p:cNvPr>
          <p:cNvSpPr txBox="1"/>
          <p:nvPr/>
        </p:nvSpPr>
        <p:spPr>
          <a:xfrm>
            <a:off x="187779" y="277495"/>
            <a:ext cx="3494314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有自然人憑證者，請直接使用憑證登入。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無自然人</a:t>
            </a:r>
            <a:r>
              <a:rPr kumimoji="1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憑證者，請</a:t>
            </a:r>
            <a:r>
              <a:rPr kumimoji="1"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依照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kumimoji="1"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進行</a:t>
            </a:r>
            <a:r>
              <a:rPr kumimoji="1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kumimoji="1"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請點選「重設憑證」取得初始密碼。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kumimoji="1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之後取得初始密碼。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使用忘記密碼功能取得帳號，請勾選「一併寄送帳號」。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任現職之到職日期</a:t>
            </a:r>
            <a:r>
              <a:rPr kumimoji="1"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請填到大同國小報到的日期。</a:t>
            </a:r>
            <a:endParaRPr kumimoji="1"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向下箭號 3">
            <a:extLst>
              <a:ext uri="{FF2B5EF4-FFF2-40B4-BE49-F238E27FC236}">
                <a16:creationId xmlns:a16="http://schemas.microsoft.com/office/drawing/2014/main" id="{1A33BB5E-F58B-4947-B6AC-439B21363046}"/>
              </a:ext>
            </a:extLst>
          </p:cNvPr>
          <p:cNvSpPr/>
          <p:nvPr/>
        </p:nvSpPr>
        <p:spPr>
          <a:xfrm rot="16200000">
            <a:off x="4118301" y="72699"/>
            <a:ext cx="914400" cy="214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向下箭號 6">
            <a:extLst>
              <a:ext uri="{FF2B5EF4-FFF2-40B4-BE49-F238E27FC236}">
                <a16:creationId xmlns:a16="http://schemas.microsoft.com/office/drawing/2014/main" id="{1A33BB5E-F58B-4947-B6AC-439B21363046}"/>
              </a:ext>
            </a:extLst>
          </p:cNvPr>
          <p:cNvSpPr/>
          <p:nvPr/>
        </p:nvSpPr>
        <p:spPr>
          <a:xfrm rot="16200000">
            <a:off x="3726209" y="2853055"/>
            <a:ext cx="914400" cy="1285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3505200" y="4192905"/>
            <a:ext cx="3309620" cy="2665095"/>
            <a:chOff x="3505200" y="4192905"/>
            <a:chExt cx="3309620" cy="2665095"/>
          </a:xfrm>
        </p:grpSpPr>
        <p:pic>
          <p:nvPicPr>
            <p:cNvPr id="8" name="圖片 7"/>
            <p:cNvPicPr/>
            <p:nvPr/>
          </p:nvPicPr>
          <p:blipFill rotWithShape="1">
            <a:blip r:embed="rId4"/>
            <a:srcRect t="9660" r="72112" b="50422"/>
            <a:stretch/>
          </p:blipFill>
          <p:spPr bwMode="auto">
            <a:xfrm>
              <a:off x="3505200" y="4192905"/>
              <a:ext cx="3309620" cy="26650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4892083" y="4521160"/>
              <a:ext cx="80834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zh-TW" alt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8627745" y="2847975"/>
            <a:ext cx="3162300" cy="3886201"/>
            <a:chOff x="8627745" y="2847975"/>
            <a:chExt cx="3162300" cy="3886201"/>
          </a:xfrm>
        </p:grpSpPr>
        <p:grpSp>
          <p:nvGrpSpPr>
            <p:cNvPr id="9" name="群組 8"/>
            <p:cNvGrpSpPr/>
            <p:nvPr/>
          </p:nvGrpSpPr>
          <p:grpSpPr>
            <a:xfrm>
              <a:off x="8627745" y="2847975"/>
              <a:ext cx="3162300" cy="3886201"/>
              <a:chOff x="4857750" y="1314450"/>
              <a:chExt cx="3162300" cy="3886201"/>
            </a:xfrm>
          </p:grpSpPr>
          <p:pic>
            <p:nvPicPr>
              <p:cNvPr id="10" name="圖片 9"/>
              <p:cNvPicPr/>
              <p:nvPr/>
            </p:nvPicPr>
            <p:blipFill rotWithShape="1">
              <a:blip r:embed="rId5"/>
              <a:srcRect l="39067" t="28299" r="38329" b="21895"/>
              <a:stretch/>
            </p:blipFill>
            <p:spPr bwMode="auto">
              <a:xfrm>
                <a:off x="4857750" y="1314450"/>
                <a:ext cx="3162300" cy="388620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1" name="圓角矩形 10"/>
              <p:cNvSpPr/>
              <p:nvPr/>
            </p:nvSpPr>
            <p:spPr>
              <a:xfrm>
                <a:off x="5094604" y="3600450"/>
                <a:ext cx="2106295" cy="142875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0566721" y="3452792"/>
              <a:ext cx="80834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zh-TW" alt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8" name="圓角矩形 17"/>
          <p:cNvSpPr/>
          <p:nvPr/>
        </p:nvSpPr>
        <p:spPr>
          <a:xfrm>
            <a:off x="3505200" y="5276850"/>
            <a:ext cx="2428875" cy="5810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7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040969"/>
            <a:ext cx="12192000" cy="315015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790950" y="3282434"/>
            <a:ext cx="5972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完成註冊</a:t>
            </a:r>
            <a:r>
              <a:rPr lang="en-US" altLang="zh-TW" sz="7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!!!!</a:t>
            </a:r>
            <a:endParaRPr lang="zh-TW" altLang="en-US" sz="7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 rot="21130217">
            <a:off x="323850" y="257175"/>
            <a:ext cx="4076700" cy="3352800"/>
            <a:chOff x="581025" y="257175"/>
            <a:chExt cx="4076700" cy="3352800"/>
          </a:xfrm>
        </p:grpSpPr>
        <p:sp>
          <p:nvSpPr>
            <p:cNvPr id="3" name="爆炸 1 2"/>
            <p:cNvSpPr/>
            <p:nvPr/>
          </p:nvSpPr>
          <p:spPr>
            <a:xfrm>
              <a:off x="581025" y="257175"/>
              <a:ext cx="4076700" cy="3352800"/>
            </a:xfrm>
            <a:prstGeom prst="irregularSeal1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1733550" y="1247775"/>
              <a:ext cx="19431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6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恭喜</a:t>
              </a:r>
              <a:endParaRPr lang="zh-TW" altLang="en-US" sz="6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5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室外, 綠色, 標誌, 街道 的圖片&#10;&#10;自動產生的描述">
            <a:extLst>
              <a:ext uri="{FF2B5EF4-FFF2-40B4-BE49-F238E27FC236}">
                <a16:creationId xmlns:a16="http://schemas.microsoft.com/office/drawing/2014/main" id="{2AEE2B4B-821E-5240-A2BA-6786344B3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14" y="1657349"/>
            <a:ext cx="2772238" cy="477202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D825075-F349-D14E-AF49-F1AF2F51B80C}"/>
              </a:ext>
            </a:extLst>
          </p:cNvPr>
          <p:cNvSpPr txBox="1"/>
          <p:nvPr/>
        </p:nvSpPr>
        <p:spPr>
          <a:xfrm>
            <a:off x="300038" y="428626"/>
            <a:ext cx="6257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登入後於畫面右上方可看見</a:t>
            </a:r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個人專區，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按下小箭頭，點選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kumimoji="1"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選課中心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</a:p>
        </p:txBody>
      </p:sp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A9545802-7A3B-D944-884F-35FA6A1DC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846" y="2457451"/>
            <a:ext cx="7514842" cy="370798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60521C1-E3D9-3142-91D1-1EF1E9D72A1F}"/>
              </a:ext>
            </a:extLst>
          </p:cNvPr>
          <p:cNvSpPr txBox="1"/>
          <p:nvPr/>
        </p:nvSpPr>
        <p:spPr>
          <a:xfrm>
            <a:off x="6887655" y="1934231"/>
            <a:ext cx="459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關鍵字搜尋“</a:t>
            </a:r>
            <a:r>
              <a:rPr kumimoji="1" lang="zh-CN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兒童權利公約</a:t>
            </a:r>
            <a:r>
              <a:rPr kumimoji="1"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endParaRPr kumimoji="1"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向下箭號 6">
            <a:extLst>
              <a:ext uri="{FF2B5EF4-FFF2-40B4-BE49-F238E27FC236}">
                <a16:creationId xmlns:a16="http://schemas.microsoft.com/office/drawing/2014/main" id="{6826071E-17AF-CC4A-B60D-D56D4E78C86F}"/>
              </a:ext>
            </a:extLst>
          </p:cNvPr>
          <p:cNvSpPr/>
          <p:nvPr/>
        </p:nvSpPr>
        <p:spPr>
          <a:xfrm rot="18176679">
            <a:off x="6229350" y="905679"/>
            <a:ext cx="900113" cy="996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1933572" y="1793643"/>
            <a:ext cx="323851" cy="281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0029825" y="2638425"/>
            <a:ext cx="238125" cy="247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2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10C1ABFE-22A2-E247-AF47-EEC9D8CEB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116" y="2043112"/>
            <a:ext cx="8761972" cy="469572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9D60814-F41C-D94F-8683-2F9667B373F9}"/>
              </a:ext>
            </a:extLst>
          </p:cNvPr>
          <p:cNvSpPr txBox="1"/>
          <p:nvPr/>
        </p:nvSpPr>
        <p:spPr>
          <a:xfrm>
            <a:off x="1977746" y="928688"/>
            <a:ext cx="9661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請至少完成</a:t>
            </a:r>
            <a:r>
              <a:rPr kumimoji="1"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一門</a:t>
            </a:r>
            <a:r>
              <a:rPr kumimoji="1"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＆</a:t>
            </a:r>
            <a:r>
              <a:rPr kumimoji="1"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完成測驗與問卷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喔</a:t>
            </a:r>
            <a:endParaRPr kumimoji="1"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29274" y="2012096"/>
            <a:ext cx="6010276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TW" altLang="en-US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題庫已</a:t>
            </a:r>
            <a:r>
              <a:rPr kumimoji="1" lang="zh-TW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上傳</a:t>
            </a:r>
            <a:r>
              <a:rPr kumimoji="1" lang="zh-TW" altLang="en-US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至大同活力網公佈欄</a:t>
            </a:r>
            <a:endParaRPr kumimoji="1" lang="en-US" altLang="zh-CN" sz="2500" b="1" dirty="0">
              <a:latin typeface="標楷體" panose="03000509000000000000" pitchFamily="65" charset="-120"/>
              <a:ea typeface="標楷體" panose="03000509000000000000" pitchFamily="65" charset="-12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8979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3686175" y="754062"/>
            <a:ext cx="6838950" cy="3273425"/>
            <a:chOff x="3686175" y="754062"/>
            <a:chExt cx="6838950" cy="3273425"/>
          </a:xfrm>
        </p:grpSpPr>
        <p:pic>
          <p:nvPicPr>
            <p:cNvPr id="2" name="圖片 1"/>
            <p:cNvPicPr/>
            <p:nvPr/>
          </p:nvPicPr>
          <p:blipFill rotWithShape="1">
            <a:blip r:embed="rId2"/>
            <a:srcRect t="9889" b="5016"/>
            <a:stretch/>
          </p:blipFill>
          <p:spPr bwMode="auto">
            <a:xfrm>
              <a:off x="3686175" y="754062"/>
              <a:ext cx="6838950" cy="32734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圓角矩形 4"/>
            <p:cNvSpPr/>
            <p:nvPr/>
          </p:nvSpPr>
          <p:spPr>
            <a:xfrm>
              <a:off x="9601200" y="754062"/>
              <a:ext cx="209550" cy="1603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57175" y="206721"/>
            <a:ext cx="2990850" cy="2184053"/>
            <a:chOff x="257175" y="206721"/>
            <a:chExt cx="2990850" cy="2184053"/>
          </a:xfrm>
        </p:grpSpPr>
        <p:sp>
          <p:nvSpPr>
            <p:cNvPr id="6" name="爆炸 2 5"/>
            <p:cNvSpPr/>
            <p:nvPr/>
          </p:nvSpPr>
          <p:spPr>
            <a:xfrm>
              <a:off x="257175" y="206721"/>
              <a:ext cx="2990850" cy="2184053"/>
            </a:xfrm>
            <a:prstGeom prst="irregularSeal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 rot="20402952">
              <a:off x="768763" y="929414"/>
              <a:ext cx="17999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細圓" panose="020F0309000000000000" pitchFamily="49" charset="-120"/>
                  <a:ea typeface="文鼎細圓" panose="020F0309000000000000" pitchFamily="49" charset="-120"/>
                </a:rPr>
                <a:t>請注意</a:t>
              </a:r>
              <a:endParaRPr lang="zh-TW" alt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480519" y="1558855"/>
            <a:ext cx="7225456" cy="3091552"/>
          </a:xfrm>
          <a:prstGeom prst="rect">
            <a:avLst/>
          </a:prstGeom>
          <a:solidFill>
            <a:schemeClr val="bg1"/>
          </a:solidFill>
          <a:ln w="44450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kern="100" dirty="0" smtClean="0">
              <a:latin typeface="文鼎細圓" panose="020F0309000000000000" pitchFamily="49" charset="-120"/>
              <a:ea typeface="文鼎細圓" panose="020F0309000000000000" pitchFamily="49" charset="-120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kern="100" dirty="0" smtClean="0"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當</a:t>
            </a:r>
            <a:r>
              <a:rPr lang="zh-TW" altLang="zh-TW" kern="100" dirty="0"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進行課程閱讀中未再點閱課程功能選項累計至</a:t>
            </a:r>
            <a:r>
              <a:rPr lang="en-US" altLang="zh-TW" sz="2000" b="1" u="sng" kern="100" dirty="0">
                <a:solidFill>
                  <a:srgbClr val="C00000"/>
                </a:solidFill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25</a:t>
            </a:r>
            <a:r>
              <a:rPr lang="zh-TW" altLang="zh-TW" sz="2000" b="1" u="sng" kern="100" dirty="0">
                <a:solidFill>
                  <a:srgbClr val="C00000"/>
                </a:solidFill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分鐘</a:t>
            </a:r>
            <a:r>
              <a:rPr lang="zh-TW" altLang="zh-TW" kern="100" dirty="0"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時，系統會跳出「</a:t>
            </a:r>
            <a:r>
              <a:rPr lang="zh-TW" altLang="zh-TW" sz="2400" b="1" kern="100" dirty="0">
                <a:solidFill>
                  <a:srgbClr val="C00000"/>
                </a:solidFill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閱讀狀態確認</a:t>
            </a:r>
            <a:r>
              <a:rPr lang="zh-TW" altLang="zh-TW" kern="100" dirty="0"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」的提醒訊息，</a:t>
            </a:r>
            <a:endParaRPr lang="zh-TW" altLang="zh-TW" sz="1600" kern="100" dirty="0">
              <a:latin typeface="文鼎細圓" panose="020F0309000000000000" pitchFamily="49" charset="-120"/>
              <a:ea typeface="文鼎細圓" panose="020F0309000000000000" pitchFamily="49" charset="-120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kern="100" dirty="0"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請務必於</a:t>
            </a:r>
            <a:r>
              <a:rPr lang="en-US" altLang="zh-TW" sz="3600" b="1" u="sng" kern="100" dirty="0">
                <a:solidFill>
                  <a:srgbClr val="C00000"/>
                </a:solidFill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5</a:t>
            </a:r>
            <a:r>
              <a:rPr lang="zh-TW" altLang="zh-TW" sz="3600" b="1" u="sng" kern="100" dirty="0">
                <a:solidFill>
                  <a:srgbClr val="C00000"/>
                </a:solidFill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分鐘內點擊</a:t>
            </a:r>
            <a:r>
              <a:rPr lang="zh-TW" altLang="zh-TW" sz="3600" b="1" u="dbl" kern="100" dirty="0">
                <a:solidFill>
                  <a:srgbClr val="C00000"/>
                </a:solidFill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確認鈕</a:t>
            </a:r>
            <a:r>
              <a:rPr lang="zh-TW" altLang="zh-TW" kern="100" dirty="0"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以繼續線上學習模式</a:t>
            </a:r>
            <a:r>
              <a:rPr lang="zh-TW" altLang="zh-TW" kern="100" dirty="0" smtClean="0"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，否則</a:t>
            </a:r>
            <a:r>
              <a:rPr lang="zh-TW" altLang="zh-TW" kern="100" dirty="0"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系統將自動登出，會造成閱讀時間無法累計</a:t>
            </a:r>
            <a:r>
              <a:rPr lang="zh-TW" altLang="zh-TW" kern="100" dirty="0" smtClean="0"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。</a:t>
            </a:r>
            <a:endParaRPr lang="en-US" altLang="zh-TW" kern="100" dirty="0" smtClean="0">
              <a:latin typeface="文鼎細圓" panose="020F0309000000000000" pitchFamily="49" charset="-120"/>
              <a:ea typeface="文鼎細圓" panose="020F0309000000000000" pitchFamily="49" charset="-120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TW" altLang="zh-TW" sz="1600" kern="100" dirty="0">
              <a:latin typeface="文鼎細圓" panose="020F0309000000000000" pitchFamily="49" charset="-120"/>
              <a:ea typeface="文鼎細圓" panose="020F0309000000000000" pitchFamily="49" charset="-120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80519" y="4941855"/>
            <a:ext cx="7225456" cy="456407"/>
          </a:xfrm>
          <a:prstGeom prst="rect">
            <a:avLst/>
          </a:prstGeom>
          <a:solidFill>
            <a:schemeClr val="bg1"/>
          </a:solidFill>
          <a:ln w="44450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kern="100" dirty="0" smtClean="0"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選過的課程都會在個人專區</a:t>
            </a:r>
            <a:r>
              <a:rPr lang="en-US" altLang="zh-TW" kern="100" dirty="0" smtClean="0"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/</a:t>
            </a:r>
            <a:r>
              <a:rPr lang="zh-TW" altLang="en-US" kern="100" dirty="0" smtClean="0">
                <a:latin typeface="文鼎細圓" panose="020F0309000000000000" pitchFamily="49" charset="-120"/>
                <a:ea typeface="文鼎細圓" panose="020F0309000000000000" pitchFamily="49" charset="-120"/>
                <a:cs typeface="Times New Roman"/>
              </a:rPr>
              <a:t>我的課程</a:t>
            </a:r>
            <a:endParaRPr lang="zh-TW" altLang="zh-TW" sz="1600" kern="100" dirty="0">
              <a:latin typeface="文鼎細圓" panose="020F0309000000000000" pitchFamily="49" charset="-120"/>
              <a:ea typeface="文鼎細圓" panose="020F0309000000000000" pitchFamily="49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120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43741"/>
      </a:dk2>
      <a:lt2>
        <a:srgbClr val="E8E7E2"/>
      </a:lt2>
      <a:accent1>
        <a:srgbClr val="8995D3"/>
      </a:accent1>
      <a:accent2>
        <a:srgbClr val="6FA3C9"/>
      </a:accent2>
      <a:accent3>
        <a:srgbClr val="71ADAD"/>
      </a:accent3>
      <a:accent4>
        <a:srgbClr val="63B493"/>
      </a:accent4>
      <a:accent5>
        <a:srgbClr val="6EB37A"/>
      </a:accent5>
      <a:accent6>
        <a:srgbClr val="76B363"/>
      </a:accent6>
      <a:hlink>
        <a:srgbClr val="8C8355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299</Words>
  <Application>Microsoft Office PowerPoint</Application>
  <PresentationFormat>寬螢幕</PresentationFormat>
  <Paragraphs>48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Avenir Next LT Pro</vt:lpstr>
      <vt:lpstr>文鼎細圓</vt:lpstr>
      <vt:lpstr>新細明體</vt:lpstr>
      <vt:lpstr>新細明體-ExtB</vt:lpstr>
      <vt:lpstr>標楷體</vt:lpstr>
      <vt:lpstr>Arial</vt:lpstr>
      <vt:lpstr>Calibri</vt:lpstr>
      <vt:lpstr>Times New Roman</vt:lpstr>
      <vt:lpstr>Wingdings</vt:lpstr>
      <vt:lpstr>AccentBoxVTI</vt:lpstr>
      <vt:lpstr>兒童權利公約（CRC） 線上學習登入說明</vt:lpstr>
      <vt:lpstr>搜尋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兒童權利公約（CRC） 線上學習登入說明</dc:title>
  <dc:creator>銘宇 蔡</dc:creator>
  <cp:lastModifiedBy>user</cp:lastModifiedBy>
  <cp:revision>27</cp:revision>
  <cp:lastPrinted>2020-05-22T02:44:53Z</cp:lastPrinted>
  <dcterms:created xsi:type="dcterms:W3CDTF">2020-05-18T01:01:02Z</dcterms:created>
  <dcterms:modified xsi:type="dcterms:W3CDTF">2021-04-13T01:17:24Z</dcterms:modified>
</cp:coreProperties>
</file>