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7" r:id="rId2"/>
  </p:sldMasterIdLst>
  <p:notesMasterIdLst>
    <p:notesMasterId r:id="rId24"/>
  </p:notesMasterIdLst>
  <p:sldIdLst>
    <p:sldId id="256" r:id="rId3"/>
    <p:sldId id="257" r:id="rId4"/>
    <p:sldId id="258" r:id="rId5"/>
    <p:sldId id="259" r:id="rId6"/>
    <p:sldId id="260" r:id="rId7"/>
    <p:sldId id="261" r:id="rId8"/>
    <p:sldId id="262" r:id="rId9"/>
    <p:sldId id="273" r:id="rId10"/>
    <p:sldId id="274" r:id="rId11"/>
    <p:sldId id="275" r:id="rId12"/>
    <p:sldId id="276" r:id="rId13"/>
    <p:sldId id="277" r:id="rId14"/>
    <p:sldId id="278" r:id="rId15"/>
    <p:sldId id="279" r:id="rId16"/>
    <p:sldId id="280" r:id="rId17"/>
    <p:sldId id="281" r:id="rId18"/>
    <p:sldId id="283" r:id="rId19"/>
    <p:sldId id="287" r:id="rId20"/>
    <p:sldId id="284" r:id="rId21"/>
    <p:sldId id="285" r:id="rId22"/>
    <p:sldId id="286"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jg6t000mejfGqMtrVK1jvj7m35R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549618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ef2b6cb00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ef2b6cb0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1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213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310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4817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9" name="Google Shape;11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154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143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1832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標題投影片" type="title">
  <p:cSld name="TITLE">
    <p:spTree>
      <p:nvGrpSpPr>
        <p:cNvPr id="1" name="Shape 12"/>
        <p:cNvGrpSpPr/>
        <p:nvPr/>
      </p:nvGrpSpPr>
      <p:grpSpPr>
        <a:xfrm>
          <a:off x="0" y="0"/>
          <a:ext cx="0" cy="0"/>
          <a:chOff x="0" y="0"/>
          <a:chExt cx="0" cy="0"/>
        </a:xfrm>
      </p:grpSpPr>
      <p:sp>
        <p:nvSpPr>
          <p:cNvPr id="13" name="Google Shape;13;p9"/>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9"/>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9"/>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9"/>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17" name="Google Shape;17;p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cxnSp>
        <p:nvCxnSpPr>
          <p:cNvPr id="20" name="Google Shape;20;p9"/>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8"/>
          <p:cNvSpPr txBox="1">
            <a:spLocks noGrp="1"/>
          </p:cNvSpPr>
          <p:nvPr>
            <p:ph type="body" idx="1"/>
          </p:nvPr>
        </p:nvSpPr>
        <p:spPr>
          <a:xfrm rot="5400000">
            <a:off x="3872484" y="-562356"/>
            <a:ext cx="4023360" cy="972007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9" name="Google Shape;79;p1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直排標題及文字" type="vertTitleAndTx">
  <p:cSld name="VERTICAL_TITLE_AND_VERTICAL_TEXT">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9"/>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5" name="Google Shape;85;p1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cxnSp>
        <p:nvCxnSpPr>
          <p:cNvPr id="88" name="Google Shape;88;p19"/>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2"/>
      </p:bgRef>
    </p:bg>
    <p:spTree>
      <p:nvGrpSpPr>
        <p:cNvPr id="1" name=""/>
        <p:cNvGrpSpPr/>
        <p:nvPr/>
      </p:nvGrpSpPr>
      <p:grpSpPr>
        <a:xfrm>
          <a:off x="0" y="0"/>
          <a:ext cx="0" cy="0"/>
          <a:chOff x="0" y="0"/>
          <a:chExt cx="0" cy="0"/>
        </a:xfrm>
      </p:grpSpPr>
      <p:sp>
        <p:nvSpPr>
          <p:cNvPr id="7" name="手繪多邊形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a:buClrTx/>
              <a:buFontTx/>
              <a:buNone/>
            </a:pPr>
            <a:endParaRPr lang="en-US" sz="1800" kern="1200">
              <a:solidFill>
                <a:prstClr val="white"/>
              </a:solidFill>
              <a:ea typeface="+mn-ea"/>
              <a:cs typeface="+mn-cs"/>
            </a:endParaRPr>
          </a:p>
        </p:txBody>
      </p:sp>
      <p:sp>
        <p:nvSpPr>
          <p:cNvPr id="8" name="手繪多邊形 7"/>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a:buClrTx/>
              <a:buFontTx/>
              <a:buNone/>
            </a:pPr>
            <a:endParaRPr lang="en-US" sz="1800" kern="1200">
              <a:solidFill>
                <a:prstClr val="white"/>
              </a:solidFill>
              <a:ea typeface="+mn-ea"/>
              <a:cs typeface="+mn-cs"/>
            </a:endParaRPr>
          </a:p>
        </p:txBody>
      </p:sp>
      <p:sp>
        <p:nvSpPr>
          <p:cNvPr id="9" name="標題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zh-TW" altLang="en-US"/>
              <a:t>按一下以編輯母片標題樣式</a:t>
            </a:r>
            <a:endParaRPr kumimoji="0" lang="en-US"/>
          </a:p>
        </p:txBody>
      </p:sp>
      <p:sp>
        <p:nvSpPr>
          <p:cNvPr id="17" name="副標題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按一下以編輯母片副標題樣式</a:t>
            </a:r>
            <a:endParaRPr kumimoji="0" lang="en-US"/>
          </a:p>
        </p:txBody>
      </p:sp>
      <p:sp>
        <p:nvSpPr>
          <p:cNvPr id="30" name="日期版面配置區 29"/>
          <p:cNvSpPr>
            <a:spLocks noGrp="1"/>
          </p:cNvSpPr>
          <p:nvPr>
            <p:ph type="dt" sz="half" idx="10"/>
          </p:nvPr>
        </p:nvSpPr>
        <p:spPr/>
        <p:txBody>
          <a:bodyPr/>
          <a:lstStyle/>
          <a:p>
            <a:fld id="{0F7BA376-FFC7-40C0-BF7D-CF47FF02A184}" type="datetimeFigureOut">
              <a:rPr lang="zh-TW" altLang="en-US" smtClean="0">
                <a:solidFill>
                  <a:srgbClr val="D4D2D0">
                    <a:shade val="50000"/>
                  </a:srgbClr>
                </a:solidFill>
              </a:rPr>
              <a:pPr/>
              <a:t>2021/9/15</a:t>
            </a:fld>
            <a:endParaRPr lang="zh-TW" altLang="en-US">
              <a:solidFill>
                <a:srgbClr val="D4D2D0">
                  <a:shade val="50000"/>
                </a:srgbClr>
              </a:solidFill>
            </a:endParaRPr>
          </a:p>
        </p:txBody>
      </p:sp>
      <p:sp>
        <p:nvSpPr>
          <p:cNvPr id="19" name="頁尾版面配置區 18"/>
          <p:cNvSpPr>
            <a:spLocks noGrp="1"/>
          </p:cNvSpPr>
          <p:nvPr>
            <p:ph type="ftr" sz="quarter" idx="11"/>
          </p:nvPr>
        </p:nvSpPr>
        <p:spPr/>
        <p:txBody>
          <a:bodyPr/>
          <a:lstStyle/>
          <a:p>
            <a:endParaRPr lang="zh-TW" altLang="en-US">
              <a:solidFill>
                <a:srgbClr val="D4D2D0">
                  <a:shade val="50000"/>
                </a:srgbClr>
              </a:solidFill>
            </a:endParaRPr>
          </a:p>
        </p:txBody>
      </p:sp>
      <p:sp>
        <p:nvSpPr>
          <p:cNvPr id="27" name="投影片編號版面配置區 26"/>
          <p:cNvSpPr>
            <a:spLocks noGrp="1"/>
          </p:cNvSpPr>
          <p:nvPr>
            <p:ph type="sldNum" sz="quarter" idx="12"/>
          </p:nvPr>
        </p:nvSpPr>
        <p:spPr/>
        <p:txBody>
          <a:bodyPr/>
          <a:lstStyle/>
          <a:p>
            <a:fld id="{0C20D789-C30E-4A44-BC12-CFBEEFF6DC6A}" type="slidenum">
              <a:rPr lang="zh-TW" altLang="en-US" smtClean="0">
                <a:solidFill>
                  <a:srgbClr val="D4D2D0">
                    <a:shade val="50000"/>
                  </a:srgbClr>
                </a:solidFill>
              </a:rPr>
              <a:pPr/>
              <a:t>‹#›</a:t>
            </a:fld>
            <a:endParaRPr lang="zh-TW" altLang="en-US">
              <a:solidFill>
                <a:srgbClr val="D4D2D0">
                  <a:shade val="50000"/>
                </a:srgbClr>
              </a:solidFill>
            </a:endParaRPr>
          </a:p>
        </p:txBody>
      </p:sp>
    </p:spTree>
    <p:extLst>
      <p:ext uri="{BB962C8B-B14F-4D97-AF65-F5344CB8AC3E}">
        <p14:creationId xmlns:p14="http://schemas.microsoft.com/office/powerpoint/2010/main" val="254448256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l">
              <a:defRPr/>
            </a:lvl1pPr>
          </a:lstStyle>
          <a:p>
            <a:r>
              <a:rPr kumimoji="0" lang="zh-TW" altLang="en-US"/>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0F7BA376-FFC7-40C0-BF7D-CF47FF02A184}" type="datetimeFigureOut">
              <a:rPr lang="zh-TW" altLang="en-US" smtClean="0">
                <a:solidFill>
                  <a:srgbClr val="D4D2D0">
                    <a:shade val="50000"/>
                  </a:srgbClr>
                </a:solidFill>
              </a:rPr>
              <a:pPr/>
              <a:t>2021/9/15</a:t>
            </a:fld>
            <a:endParaRPr lang="zh-TW" altLang="en-US">
              <a:solidFill>
                <a:srgbClr val="D4D2D0">
                  <a:shade val="50000"/>
                </a:srgbClr>
              </a:solidFill>
            </a:endParaRPr>
          </a:p>
        </p:txBody>
      </p:sp>
      <p:sp>
        <p:nvSpPr>
          <p:cNvPr id="5" name="頁尾版面配置區 4"/>
          <p:cNvSpPr>
            <a:spLocks noGrp="1"/>
          </p:cNvSpPr>
          <p:nvPr>
            <p:ph type="ftr" sz="quarter" idx="11"/>
          </p:nvPr>
        </p:nvSpPr>
        <p:spPr/>
        <p:txBody>
          <a:bodyPr/>
          <a:lstStyle/>
          <a:p>
            <a:endParaRPr lang="zh-TW" altLang="en-US">
              <a:solidFill>
                <a:srgbClr val="D4D2D0">
                  <a:shade val="50000"/>
                </a:srgbClr>
              </a:solidFill>
            </a:endParaRPr>
          </a:p>
        </p:txBody>
      </p:sp>
      <p:sp>
        <p:nvSpPr>
          <p:cNvPr id="6" name="投影片編號版面配置區 5"/>
          <p:cNvSpPr>
            <a:spLocks noGrp="1"/>
          </p:cNvSpPr>
          <p:nvPr>
            <p:ph type="sldNum" sz="quarter" idx="12"/>
          </p:nvPr>
        </p:nvSpPr>
        <p:spPr/>
        <p:txBody>
          <a:bodyPr/>
          <a:lstStyle/>
          <a:p>
            <a:fld id="{0C20D789-C30E-4A44-BC12-CFBEEFF6DC6A}" type="slidenum">
              <a:rPr lang="zh-TW" altLang="en-US" smtClean="0">
                <a:solidFill>
                  <a:srgbClr val="D4D2D0">
                    <a:shade val="50000"/>
                  </a:srgbClr>
                </a:solidFill>
              </a:rPr>
              <a:pPr/>
              <a:t>‹#›</a:t>
            </a:fld>
            <a:endParaRPr lang="zh-TW" altLang="en-US">
              <a:solidFill>
                <a:srgbClr val="D4D2D0">
                  <a:shade val="50000"/>
                </a:srgbClr>
              </a:solidFill>
            </a:endParaRPr>
          </a:p>
        </p:txBody>
      </p:sp>
    </p:spTree>
    <p:extLst>
      <p:ext uri="{BB962C8B-B14F-4D97-AF65-F5344CB8AC3E}">
        <p14:creationId xmlns:p14="http://schemas.microsoft.com/office/powerpoint/2010/main" val="2217739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2">
        <a:schemeClr val="bg2"/>
      </p:bgRef>
    </p:bg>
    <p:spTree>
      <p:nvGrpSpPr>
        <p:cNvPr id="1" name=""/>
        <p:cNvGrpSpPr/>
        <p:nvPr/>
      </p:nvGrpSpPr>
      <p:grpSpPr>
        <a:xfrm>
          <a:off x="0" y="0"/>
          <a:ext cx="0" cy="0"/>
          <a:chOff x="0" y="0"/>
          <a:chExt cx="0" cy="0"/>
        </a:xfrm>
      </p:grpSpPr>
      <p:sp>
        <p:nvSpPr>
          <p:cNvPr id="7" name="手繪多邊形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a:buClrTx/>
              <a:buFontTx/>
              <a:buNone/>
            </a:pPr>
            <a:endParaRPr lang="en-US" sz="1800" kern="1200">
              <a:solidFill>
                <a:prstClr val="white"/>
              </a:solidFill>
              <a:ea typeface="+mn-ea"/>
              <a:cs typeface="+mn-cs"/>
            </a:endParaRPr>
          </a:p>
        </p:txBody>
      </p:sp>
      <p:sp>
        <p:nvSpPr>
          <p:cNvPr id="9" name="手繪多邊形 8"/>
          <p:cNvSpPr>
            <a:spLocks/>
          </p:cNvSpPr>
          <p:nvPr/>
        </p:nvSpPr>
        <p:spPr bwMode="auto">
          <a:xfrm>
            <a:off x="8140701"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a:buClrTx/>
              <a:buFontTx/>
              <a:buNone/>
            </a:pPr>
            <a:endParaRPr lang="en-US" sz="1800" kern="1200">
              <a:solidFill>
                <a:prstClr val="white"/>
              </a:solidFill>
              <a:ea typeface="+mn-ea"/>
              <a:cs typeface="+mn-cs"/>
            </a:endParaRPr>
          </a:p>
        </p:txBody>
      </p:sp>
      <p:sp>
        <p:nvSpPr>
          <p:cNvPr id="2" name="標題 1"/>
          <p:cNvSpPr>
            <a:spLocks noGrp="1"/>
          </p:cNvSpPr>
          <p:nvPr>
            <p:ph type="title"/>
          </p:nvPr>
        </p:nvSpPr>
        <p:spPr>
          <a:xfrm>
            <a:off x="914400" y="3583838"/>
            <a:ext cx="88392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fld id="{0F7BA376-FFC7-40C0-BF7D-CF47FF02A184}" type="datetimeFigureOut">
              <a:rPr lang="zh-TW" altLang="en-US" smtClean="0">
                <a:solidFill>
                  <a:srgbClr val="D4D2D0">
                    <a:shade val="50000"/>
                  </a:srgbClr>
                </a:solidFill>
              </a:rPr>
              <a:pPr/>
              <a:t>2021/9/15</a:t>
            </a:fld>
            <a:endParaRPr lang="zh-TW" altLang="en-US">
              <a:solidFill>
                <a:srgbClr val="D4D2D0">
                  <a:shade val="50000"/>
                </a:srgbClr>
              </a:solidFill>
            </a:endParaRPr>
          </a:p>
        </p:txBody>
      </p:sp>
      <p:sp>
        <p:nvSpPr>
          <p:cNvPr id="5" name="頁尾版面配置區 4"/>
          <p:cNvSpPr>
            <a:spLocks noGrp="1"/>
          </p:cNvSpPr>
          <p:nvPr>
            <p:ph type="ftr" sz="quarter" idx="11"/>
          </p:nvPr>
        </p:nvSpPr>
        <p:spPr/>
        <p:txBody>
          <a:bodyPr/>
          <a:lstStyle/>
          <a:p>
            <a:endParaRPr lang="zh-TW" altLang="en-US">
              <a:solidFill>
                <a:srgbClr val="D4D2D0">
                  <a:shade val="50000"/>
                </a:srgbClr>
              </a:solidFill>
            </a:endParaRPr>
          </a:p>
        </p:txBody>
      </p:sp>
      <p:sp>
        <p:nvSpPr>
          <p:cNvPr id="6" name="投影片編號版面配置區 5"/>
          <p:cNvSpPr>
            <a:spLocks noGrp="1"/>
          </p:cNvSpPr>
          <p:nvPr>
            <p:ph type="sldNum" sz="quarter" idx="12"/>
          </p:nvPr>
        </p:nvSpPr>
        <p:spPr/>
        <p:txBody>
          <a:bodyPr/>
          <a:lstStyle/>
          <a:p>
            <a:fld id="{0C20D789-C30E-4A44-BC12-CFBEEFF6DC6A}" type="slidenum">
              <a:rPr lang="zh-TW" altLang="en-US" smtClean="0">
                <a:solidFill>
                  <a:srgbClr val="D4D2D0">
                    <a:shade val="50000"/>
                  </a:srgbClr>
                </a:solidFill>
              </a:rPr>
              <a:pPr/>
              <a:t>‹#›</a:t>
            </a:fld>
            <a:endParaRPr lang="zh-TW" altLang="en-US">
              <a:solidFill>
                <a:srgbClr val="D4D2D0">
                  <a:shade val="50000"/>
                </a:srgbClr>
              </a:solidFill>
            </a:endParaRPr>
          </a:p>
        </p:txBody>
      </p:sp>
    </p:spTree>
    <p:extLst>
      <p:ext uri="{BB962C8B-B14F-4D97-AF65-F5344CB8AC3E}">
        <p14:creationId xmlns:p14="http://schemas.microsoft.com/office/powerpoint/2010/main" val="392610056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9956800" cy="1143000"/>
          </a:xfrm>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60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5689600" y="1600201"/>
            <a:ext cx="48768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0F7BA376-FFC7-40C0-BF7D-CF47FF02A184}" type="datetimeFigureOut">
              <a:rPr lang="zh-TW" altLang="en-US" smtClean="0">
                <a:solidFill>
                  <a:srgbClr val="D4D2D0">
                    <a:shade val="50000"/>
                  </a:srgbClr>
                </a:solidFill>
              </a:rPr>
              <a:pPr/>
              <a:t>2021/9/15</a:t>
            </a:fld>
            <a:endParaRPr lang="zh-TW" altLang="en-US">
              <a:solidFill>
                <a:srgbClr val="D4D2D0">
                  <a:shade val="50000"/>
                </a:srgbClr>
              </a:solidFill>
            </a:endParaRPr>
          </a:p>
        </p:txBody>
      </p:sp>
      <p:sp>
        <p:nvSpPr>
          <p:cNvPr id="6" name="頁尾版面配置區 5"/>
          <p:cNvSpPr>
            <a:spLocks noGrp="1"/>
          </p:cNvSpPr>
          <p:nvPr>
            <p:ph type="ftr" sz="quarter" idx="11"/>
          </p:nvPr>
        </p:nvSpPr>
        <p:spPr/>
        <p:txBody>
          <a:bodyPr/>
          <a:lstStyle/>
          <a:p>
            <a:endParaRPr lang="zh-TW" altLang="en-US">
              <a:solidFill>
                <a:srgbClr val="D4D2D0">
                  <a:shade val="50000"/>
                </a:srgbClr>
              </a:solidFill>
            </a:endParaRPr>
          </a:p>
        </p:txBody>
      </p:sp>
      <p:sp>
        <p:nvSpPr>
          <p:cNvPr id="7" name="投影片編號版面配置區 6"/>
          <p:cNvSpPr>
            <a:spLocks noGrp="1"/>
          </p:cNvSpPr>
          <p:nvPr>
            <p:ph type="sldNum" sz="quarter" idx="12"/>
          </p:nvPr>
        </p:nvSpPr>
        <p:spPr/>
        <p:txBody>
          <a:bodyPr/>
          <a:lstStyle/>
          <a:p>
            <a:fld id="{0C20D789-C30E-4A44-BC12-CFBEEFF6DC6A}" type="slidenum">
              <a:rPr lang="zh-TW" altLang="en-US" smtClean="0">
                <a:solidFill>
                  <a:srgbClr val="D4D2D0">
                    <a:shade val="50000"/>
                  </a:srgbClr>
                </a:solidFill>
              </a:rPr>
              <a:pPr/>
              <a:t>‹#›</a:t>
            </a:fld>
            <a:endParaRPr lang="zh-TW" altLang="en-US">
              <a:solidFill>
                <a:srgbClr val="D4D2D0">
                  <a:shade val="50000"/>
                </a:srgbClr>
              </a:solidFill>
            </a:endParaRPr>
          </a:p>
        </p:txBody>
      </p:sp>
    </p:spTree>
    <p:extLst>
      <p:ext uri="{BB962C8B-B14F-4D97-AF65-F5344CB8AC3E}">
        <p14:creationId xmlns:p14="http://schemas.microsoft.com/office/powerpoint/2010/main" val="2470911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10972800" cy="1143000"/>
          </a:xfrm>
        </p:spPr>
        <p:txBody>
          <a:bodyPr anchor="ctr"/>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609600" y="5486400"/>
            <a:ext cx="538691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6193368" y="5486400"/>
            <a:ext cx="5389033"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5" name="內容版面配置區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內容版面配置區 5"/>
          <p:cNvSpPr>
            <a:spLocks noGrp="1"/>
          </p:cNvSpPr>
          <p:nvPr>
            <p:ph sz="quarter" idx="4"/>
          </p:nvPr>
        </p:nvSpPr>
        <p:spPr>
          <a:xfrm>
            <a:off x="6193368"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0F7BA376-FFC7-40C0-BF7D-CF47FF02A184}" type="datetimeFigureOut">
              <a:rPr lang="zh-TW" altLang="en-US" smtClean="0">
                <a:solidFill>
                  <a:srgbClr val="D4D2D0">
                    <a:shade val="50000"/>
                  </a:srgbClr>
                </a:solidFill>
              </a:rPr>
              <a:pPr/>
              <a:t>2021/9/15</a:t>
            </a:fld>
            <a:endParaRPr lang="zh-TW" altLang="en-US">
              <a:solidFill>
                <a:srgbClr val="D4D2D0">
                  <a:shade val="50000"/>
                </a:srgbClr>
              </a:solidFill>
            </a:endParaRPr>
          </a:p>
        </p:txBody>
      </p:sp>
      <p:sp>
        <p:nvSpPr>
          <p:cNvPr id="8" name="頁尾版面配置區 7"/>
          <p:cNvSpPr>
            <a:spLocks noGrp="1"/>
          </p:cNvSpPr>
          <p:nvPr>
            <p:ph type="ftr" sz="quarter" idx="11"/>
          </p:nvPr>
        </p:nvSpPr>
        <p:spPr/>
        <p:txBody>
          <a:bodyPr/>
          <a:lstStyle/>
          <a:p>
            <a:endParaRPr lang="zh-TW" altLang="en-US">
              <a:solidFill>
                <a:srgbClr val="D4D2D0">
                  <a:shade val="50000"/>
                </a:srgbClr>
              </a:solidFill>
            </a:endParaRPr>
          </a:p>
        </p:txBody>
      </p:sp>
      <p:sp>
        <p:nvSpPr>
          <p:cNvPr id="9" name="投影片編號版面配置區 8"/>
          <p:cNvSpPr>
            <a:spLocks noGrp="1"/>
          </p:cNvSpPr>
          <p:nvPr>
            <p:ph type="sldNum" sz="quarter" idx="12"/>
          </p:nvPr>
        </p:nvSpPr>
        <p:spPr/>
        <p:txBody>
          <a:bodyPr/>
          <a:lstStyle/>
          <a:p>
            <a:fld id="{0C20D789-C30E-4A44-BC12-CFBEEFF6DC6A}" type="slidenum">
              <a:rPr lang="zh-TW" altLang="en-US" smtClean="0">
                <a:solidFill>
                  <a:srgbClr val="D4D2D0">
                    <a:shade val="50000"/>
                  </a:srgbClr>
                </a:solidFill>
              </a:rPr>
              <a:pPr/>
              <a:t>‹#›</a:t>
            </a:fld>
            <a:endParaRPr lang="zh-TW" altLang="en-US">
              <a:solidFill>
                <a:srgbClr val="D4D2D0">
                  <a:shade val="50000"/>
                </a:srgbClr>
              </a:solidFill>
            </a:endParaRPr>
          </a:p>
        </p:txBody>
      </p:sp>
    </p:spTree>
    <p:extLst>
      <p:ext uri="{BB962C8B-B14F-4D97-AF65-F5344CB8AC3E}">
        <p14:creationId xmlns:p14="http://schemas.microsoft.com/office/powerpoint/2010/main" val="3193513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320"/>
            <a:ext cx="9960864" cy="1143000"/>
          </a:xfrm>
        </p:spPr>
        <p:txBody>
          <a:bodyPr anchor="ctr"/>
          <a:lstStyle>
            <a:lvl1pPr algn="l">
              <a:defRPr sz="4600"/>
            </a:lvl1pPr>
          </a:lstStyle>
          <a:p>
            <a:r>
              <a:rPr kumimoji="0" lang="zh-TW" altLang="en-US"/>
              <a:t>按一下以編輯母片標題樣式</a:t>
            </a:r>
            <a:endParaRPr kumimoji="0" lang="en-US"/>
          </a:p>
        </p:txBody>
      </p:sp>
      <p:sp>
        <p:nvSpPr>
          <p:cNvPr id="7" name="日期版面配置區 6"/>
          <p:cNvSpPr>
            <a:spLocks noGrp="1"/>
          </p:cNvSpPr>
          <p:nvPr>
            <p:ph type="dt" sz="half" idx="10"/>
          </p:nvPr>
        </p:nvSpPr>
        <p:spPr/>
        <p:txBody>
          <a:bodyPr/>
          <a:lstStyle/>
          <a:p>
            <a:fld id="{0F7BA376-FFC7-40C0-BF7D-CF47FF02A184}" type="datetimeFigureOut">
              <a:rPr lang="zh-TW" altLang="en-US" smtClean="0">
                <a:solidFill>
                  <a:srgbClr val="D4D2D0">
                    <a:shade val="50000"/>
                  </a:srgbClr>
                </a:solidFill>
              </a:rPr>
              <a:pPr/>
              <a:t>2021/9/15</a:t>
            </a:fld>
            <a:endParaRPr lang="zh-TW" altLang="en-US">
              <a:solidFill>
                <a:srgbClr val="D4D2D0">
                  <a:shade val="50000"/>
                </a:srgbClr>
              </a:solidFill>
            </a:endParaRPr>
          </a:p>
        </p:txBody>
      </p:sp>
      <p:sp>
        <p:nvSpPr>
          <p:cNvPr id="8" name="投影片編號版面配置區 7"/>
          <p:cNvSpPr>
            <a:spLocks noGrp="1"/>
          </p:cNvSpPr>
          <p:nvPr>
            <p:ph type="sldNum" sz="quarter" idx="11"/>
          </p:nvPr>
        </p:nvSpPr>
        <p:spPr/>
        <p:txBody>
          <a:bodyPr/>
          <a:lstStyle/>
          <a:p>
            <a:fld id="{0C20D789-C30E-4A44-BC12-CFBEEFF6DC6A}" type="slidenum">
              <a:rPr lang="zh-TW" altLang="en-US" smtClean="0">
                <a:solidFill>
                  <a:srgbClr val="D4D2D0">
                    <a:shade val="50000"/>
                  </a:srgbClr>
                </a:solidFill>
              </a:rPr>
              <a:pPr/>
              <a:t>‹#›</a:t>
            </a:fld>
            <a:endParaRPr lang="zh-TW" altLang="en-US">
              <a:solidFill>
                <a:srgbClr val="D4D2D0">
                  <a:shade val="50000"/>
                </a:srgbClr>
              </a:solidFill>
            </a:endParaRPr>
          </a:p>
        </p:txBody>
      </p:sp>
      <p:sp>
        <p:nvSpPr>
          <p:cNvPr id="9" name="頁尾版面配置區 8"/>
          <p:cNvSpPr>
            <a:spLocks noGrp="1"/>
          </p:cNvSpPr>
          <p:nvPr>
            <p:ph type="ftr" sz="quarter" idx="12"/>
          </p:nvPr>
        </p:nvSpPr>
        <p:spPr/>
        <p:txBody>
          <a:bodyPr/>
          <a:lstStyle/>
          <a:p>
            <a:endParaRPr lang="zh-TW" altLang="en-US">
              <a:solidFill>
                <a:srgbClr val="D4D2D0">
                  <a:shade val="50000"/>
                </a:srgbClr>
              </a:solidFill>
            </a:endParaRPr>
          </a:p>
        </p:txBody>
      </p:sp>
    </p:spTree>
    <p:extLst>
      <p:ext uri="{BB962C8B-B14F-4D97-AF65-F5344CB8AC3E}">
        <p14:creationId xmlns:p14="http://schemas.microsoft.com/office/powerpoint/2010/main" val="604830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F7BA376-FFC7-40C0-BF7D-CF47FF02A184}" type="datetimeFigureOut">
              <a:rPr lang="zh-TW" altLang="en-US" smtClean="0">
                <a:solidFill>
                  <a:srgbClr val="D4D2D0">
                    <a:shade val="50000"/>
                  </a:srgbClr>
                </a:solidFill>
              </a:rPr>
              <a:pPr/>
              <a:t>2021/9/15</a:t>
            </a:fld>
            <a:endParaRPr lang="zh-TW" altLang="en-US">
              <a:solidFill>
                <a:srgbClr val="D4D2D0">
                  <a:shade val="50000"/>
                </a:srgbClr>
              </a:solidFill>
            </a:endParaRPr>
          </a:p>
        </p:txBody>
      </p:sp>
      <p:sp>
        <p:nvSpPr>
          <p:cNvPr id="3" name="頁尾版面配置區 2"/>
          <p:cNvSpPr>
            <a:spLocks noGrp="1"/>
          </p:cNvSpPr>
          <p:nvPr>
            <p:ph type="ftr" sz="quarter" idx="11"/>
          </p:nvPr>
        </p:nvSpPr>
        <p:spPr/>
        <p:txBody>
          <a:bodyPr/>
          <a:lstStyle/>
          <a:p>
            <a:endParaRPr lang="zh-TW" altLang="en-US">
              <a:solidFill>
                <a:srgbClr val="D4D2D0">
                  <a:shade val="50000"/>
                </a:srgbClr>
              </a:solidFill>
            </a:endParaRPr>
          </a:p>
        </p:txBody>
      </p:sp>
      <p:sp>
        <p:nvSpPr>
          <p:cNvPr id="4" name="投影片編號版面配置區 3"/>
          <p:cNvSpPr>
            <a:spLocks noGrp="1"/>
          </p:cNvSpPr>
          <p:nvPr>
            <p:ph type="sldNum" sz="quarter" idx="12"/>
          </p:nvPr>
        </p:nvSpPr>
        <p:spPr/>
        <p:txBody>
          <a:bodyPr/>
          <a:lstStyle/>
          <a:p>
            <a:fld id="{0C20D789-C30E-4A44-BC12-CFBEEFF6DC6A}" type="slidenum">
              <a:rPr lang="zh-TW" altLang="en-US" smtClean="0">
                <a:solidFill>
                  <a:srgbClr val="D4D2D0">
                    <a:shade val="50000"/>
                  </a:srgbClr>
                </a:solidFill>
              </a:rPr>
              <a:pPr/>
              <a:t>‹#›</a:t>
            </a:fld>
            <a:endParaRPr lang="zh-TW" altLang="en-US">
              <a:solidFill>
                <a:srgbClr val="D4D2D0">
                  <a:shade val="50000"/>
                </a:srgbClr>
              </a:solidFill>
            </a:endParaRPr>
          </a:p>
        </p:txBody>
      </p:sp>
    </p:spTree>
    <p:extLst>
      <p:ext uri="{BB962C8B-B14F-4D97-AF65-F5344CB8AC3E}">
        <p14:creationId xmlns:p14="http://schemas.microsoft.com/office/powerpoint/2010/main" val="1900824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1185528"/>
            <a:ext cx="4267200" cy="730250"/>
          </a:xfrm>
        </p:spPr>
        <p:txBody>
          <a:bodyPr tIns="0" bIns="0" anchor="t"/>
          <a:lstStyle>
            <a:lvl1pPr algn="l">
              <a:buNone/>
              <a:defRPr sz="1800" b="1">
                <a:solidFill>
                  <a:schemeClr val="accent1"/>
                </a:solidFill>
              </a:defRPr>
            </a:lvl1pPr>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4" name="內容版面配置區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0F7BA376-FFC7-40C0-BF7D-CF47FF02A184}" type="datetimeFigureOut">
              <a:rPr lang="zh-TW" altLang="en-US" smtClean="0">
                <a:solidFill>
                  <a:srgbClr val="D4D2D0">
                    <a:shade val="50000"/>
                  </a:srgbClr>
                </a:solidFill>
              </a:rPr>
              <a:pPr/>
              <a:t>2021/9/15</a:t>
            </a:fld>
            <a:endParaRPr lang="zh-TW" altLang="en-US">
              <a:solidFill>
                <a:srgbClr val="D4D2D0">
                  <a:shade val="50000"/>
                </a:srgbClr>
              </a:solidFill>
            </a:endParaRPr>
          </a:p>
        </p:txBody>
      </p:sp>
      <p:sp>
        <p:nvSpPr>
          <p:cNvPr id="6" name="頁尾版面配置區 5"/>
          <p:cNvSpPr>
            <a:spLocks noGrp="1"/>
          </p:cNvSpPr>
          <p:nvPr>
            <p:ph type="ftr" sz="quarter" idx="11"/>
          </p:nvPr>
        </p:nvSpPr>
        <p:spPr/>
        <p:txBody>
          <a:bodyPr/>
          <a:lstStyle/>
          <a:p>
            <a:endParaRPr lang="zh-TW" altLang="en-US">
              <a:solidFill>
                <a:srgbClr val="D4D2D0">
                  <a:shade val="50000"/>
                </a:srgbClr>
              </a:solidFill>
            </a:endParaRPr>
          </a:p>
        </p:txBody>
      </p:sp>
      <p:sp>
        <p:nvSpPr>
          <p:cNvPr id="7" name="投影片編號版面配置區 6"/>
          <p:cNvSpPr>
            <a:spLocks noGrp="1"/>
          </p:cNvSpPr>
          <p:nvPr>
            <p:ph type="sldNum" sz="quarter" idx="12"/>
          </p:nvPr>
        </p:nvSpPr>
        <p:spPr>
          <a:xfrm>
            <a:off x="10875264" y="6422065"/>
            <a:ext cx="1016000" cy="365125"/>
          </a:xfrm>
        </p:spPr>
        <p:txBody>
          <a:bodyPr/>
          <a:lstStyle/>
          <a:p>
            <a:fld id="{0C20D789-C30E-4A44-BC12-CFBEEFF6DC6A}" type="slidenum">
              <a:rPr lang="zh-TW" altLang="en-US" smtClean="0">
                <a:solidFill>
                  <a:srgbClr val="D4D2D0">
                    <a:shade val="50000"/>
                  </a:srgbClr>
                </a:solidFill>
              </a:rPr>
              <a:pPr/>
              <a:t>‹#›</a:t>
            </a:fld>
            <a:endParaRPr lang="zh-TW" altLang="en-US">
              <a:solidFill>
                <a:srgbClr val="D4D2D0">
                  <a:shade val="50000"/>
                </a:srgbClr>
              </a:solidFill>
            </a:endParaRPr>
          </a:p>
        </p:txBody>
      </p:sp>
    </p:spTree>
    <p:extLst>
      <p:ext uri="{BB962C8B-B14F-4D97-AF65-F5344CB8AC3E}">
        <p14:creationId xmlns:p14="http://schemas.microsoft.com/office/powerpoint/2010/main" val="224485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1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408976" y="1705709"/>
            <a:ext cx="4071824" cy="1253808"/>
          </a:xfrm>
        </p:spPr>
        <p:txBody>
          <a:bodyPr anchor="b"/>
          <a:lstStyle>
            <a:lvl1pPr algn="l">
              <a:buNone/>
              <a:defRPr sz="2200" b="1">
                <a:solidFill>
                  <a:schemeClr val="accent1"/>
                </a:solidFill>
              </a:defRPr>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zh-TW" altLang="en-US"/>
              <a:t>按一下圖示以新增圖片</a:t>
            </a:r>
            <a:endParaRPr kumimoji="0" lang="en-US" dirty="0"/>
          </a:p>
        </p:txBody>
      </p:sp>
      <p:sp>
        <p:nvSpPr>
          <p:cNvPr id="4" name="文字版面配置區 3"/>
          <p:cNvSpPr>
            <a:spLocks noGrp="1"/>
          </p:cNvSpPr>
          <p:nvPr>
            <p:ph type="body" sz="half" idx="2"/>
          </p:nvPr>
        </p:nvSpPr>
        <p:spPr>
          <a:xfrm>
            <a:off x="7408979"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a:t>按一下以編輯母片文字樣式</a:t>
            </a:r>
          </a:p>
        </p:txBody>
      </p:sp>
      <p:sp>
        <p:nvSpPr>
          <p:cNvPr id="5" name="日期版面配置區 4"/>
          <p:cNvSpPr>
            <a:spLocks noGrp="1"/>
          </p:cNvSpPr>
          <p:nvPr>
            <p:ph type="dt" sz="half" idx="10"/>
          </p:nvPr>
        </p:nvSpPr>
        <p:spPr>
          <a:xfrm>
            <a:off x="609600" y="6422065"/>
            <a:ext cx="2844800" cy="365125"/>
          </a:xfrm>
        </p:spPr>
        <p:txBody>
          <a:bodyPr/>
          <a:lstStyle/>
          <a:p>
            <a:fld id="{0F7BA376-FFC7-40C0-BF7D-CF47FF02A184}" type="datetimeFigureOut">
              <a:rPr lang="zh-TW" altLang="en-US" smtClean="0">
                <a:solidFill>
                  <a:srgbClr val="D4D2D0">
                    <a:shade val="50000"/>
                  </a:srgbClr>
                </a:solidFill>
              </a:rPr>
              <a:pPr/>
              <a:t>2021/9/15</a:t>
            </a:fld>
            <a:endParaRPr lang="zh-TW" altLang="en-US">
              <a:solidFill>
                <a:srgbClr val="D4D2D0">
                  <a:shade val="50000"/>
                </a:srgbClr>
              </a:solidFill>
            </a:endParaRPr>
          </a:p>
        </p:txBody>
      </p:sp>
      <p:sp>
        <p:nvSpPr>
          <p:cNvPr id="6" name="頁尾版面配置區 5"/>
          <p:cNvSpPr>
            <a:spLocks noGrp="1"/>
          </p:cNvSpPr>
          <p:nvPr>
            <p:ph type="ftr" sz="quarter" idx="11"/>
          </p:nvPr>
        </p:nvSpPr>
        <p:spPr/>
        <p:txBody>
          <a:bodyPr/>
          <a:lstStyle/>
          <a:p>
            <a:endParaRPr lang="zh-TW" altLang="en-US">
              <a:solidFill>
                <a:srgbClr val="D4D2D0">
                  <a:shade val="50000"/>
                </a:srgbClr>
              </a:solidFill>
            </a:endParaRPr>
          </a:p>
        </p:txBody>
      </p:sp>
      <p:sp>
        <p:nvSpPr>
          <p:cNvPr id="7" name="投影片編號版面配置區 6"/>
          <p:cNvSpPr>
            <a:spLocks noGrp="1"/>
          </p:cNvSpPr>
          <p:nvPr>
            <p:ph type="sldNum" sz="quarter" idx="12"/>
          </p:nvPr>
        </p:nvSpPr>
        <p:spPr/>
        <p:txBody>
          <a:bodyPr/>
          <a:lstStyle/>
          <a:p>
            <a:fld id="{0C20D789-C30E-4A44-BC12-CFBEEFF6DC6A}" type="slidenum">
              <a:rPr lang="zh-TW" altLang="en-US" smtClean="0">
                <a:solidFill>
                  <a:srgbClr val="D4D2D0">
                    <a:shade val="50000"/>
                  </a:srgbClr>
                </a:solidFill>
              </a:rPr>
              <a:pPr/>
              <a:t>‹#›</a:t>
            </a:fld>
            <a:endParaRPr lang="zh-TW" altLang="en-US">
              <a:solidFill>
                <a:srgbClr val="D4D2D0">
                  <a:shade val="50000"/>
                </a:srgbClr>
              </a:solidFill>
            </a:endParaRPr>
          </a:p>
        </p:txBody>
      </p:sp>
    </p:spTree>
    <p:extLst>
      <p:ext uri="{BB962C8B-B14F-4D97-AF65-F5344CB8AC3E}">
        <p14:creationId xmlns:p14="http://schemas.microsoft.com/office/powerpoint/2010/main" val="2379975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0F7BA376-FFC7-40C0-BF7D-CF47FF02A184}" type="datetimeFigureOut">
              <a:rPr lang="zh-TW" altLang="en-US" smtClean="0">
                <a:solidFill>
                  <a:srgbClr val="D4D2D0">
                    <a:shade val="50000"/>
                  </a:srgbClr>
                </a:solidFill>
              </a:rPr>
              <a:pPr/>
              <a:t>2021/9/15</a:t>
            </a:fld>
            <a:endParaRPr lang="zh-TW" altLang="en-US">
              <a:solidFill>
                <a:srgbClr val="D4D2D0">
                  <a:shade val="50000"/>
                </a:srgbClr>
              </a:solidFill>
            </a:endParaRPr>
          </a:p>
        </p:txBody>
      </p:sp>
      <p:sp>
        <p:nvSpPr>
          <p:cNvPr id="5" name="頁尾版面配置區 4"/>
          <p:cNvSpPr>
            <a:spLocks noGrp="1"/>
          </p:cNvSpPr>
          <p:nvPr>
            <p:ph type="ftr" sz="quarter" idx="11"/>
          </p:nvPr>
        </p:nvSpPr>
        <p:spPr/>
        <p:txBody>
          <a:bodyPr/>
          <a:lstStyle/>
          <a:p>
            <a:endParaRPr lang="zh-TW" altLang="en-US">
              <a:solidFill>
                <a:srgbClr val="D4D2D0">
                  <a:shade val="50000"/>
                </a:srgbClr>
              </a:solidFill>
            </a:endParaRPr>
          </a:p>
        </p:txBody>
      </p:sp>
      <p:sp>
        <p:nvSpPr>
          <p:cNvPr id="6" name="投影片編號版面配置區 5"/>
          <p:cNvSpPr>
            <a:spLocks noGrp="1"/>
          </p:cNvSpPr>
          <p:nvPr>
            <p:ph type="sldNum" sz="quarter" idx="12"/>
          </p:nvPr>
        </p:nvSpPr>
        <p:spPr/>
        <p:txBody>
          <a:bodyPr/>
          <a:lstStyle/>
          <a:p>
            <a:fld id="{0C20D789-C30E-4A44-BC12-CFBEEFF6DC6A}" type="slidenum">
              <a:rPr lang="zh-TW" altLang="en-US" smtClean="0">
                <a:solidFill>
                  <a:srgbClr val="D4D2D0">
                    <a:shade val="50000"/>
                  </a:srgbClr>
                </a:solidFill>
              </a:rPr>
              <a:pPr/>
              <a:t>‹#›</a:t>
            </a:fld>
            <a:endParaRPr lang="zh-TW" altLang="en-US">
              <a:solidFill>
                <a:srgbClr val="D4D2D0">
                  <a:shade val="50000"/>
                </a:srgbClr>
              </a:solidFill>
            </a:endParaRPr>
          </a:p>
        </p:txBody>
      </p:sp>
    </p:spTree>
    <p:extLst>
      <p:ext uri="{BB962C8B-B14F-4D97-AF65-F5344CB8AC3E}">
        <p14:creationId xmlns:p14="http://schemas.microsoft.com/office/powerpoint/2010/main" val="1622660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0F7BA376-FFC7-40C0-BF7D-CF47FF02A184}" type="datetimeFigureOut">
              <a:rPr lang="zh-TW" altLang="en-US" smtClean="0">
                <a:solidFill>
                  <a:srgbClr val="D4D2D0">
                    <a:shade val="50000"/>
                  </a:srgbClr>
                </a:solidFill>
              </a:rPr>
              <a:pPr/>
              <a:t>2021/9/15</a:t>
            </a:fld>
            <a:endParaRPr lang="zh-TW" altLang="en-US">
              <a:solidFill>
                <a:srgbClr val="D4D2D0">
                  <a:shade val="50000"/>
                </a:srgbClr>
              </a:solidFill>
            </a:endParaRPr>
          </a:p>
        </p:txBody>
      </p:sp>
      <p:sp>
        <p:nvSpPr>
          <p:cNvPr id="5" name="頁尾版面配置區 4"/>
          <p:cNvSpPr>
            <a:spLocks noGrp="1"/>
          </p:cNvSpPr>
          <p:nvPr>
            <p:ph type="ftr" sz="quarter" idx="11"/>
          </p:nvPr>
        </p:nvSpPr>
        <p:spPr/>
        <p:txBody>
          <a:bodyPr/>
          <a:lstStyle/>
          <a:p>
            <a:endParaRPr lang="zh-TW" altLang="en-US">
              <a:solidFill>
                <a:srgbClr val="D4D2D0">
                  <a:shade val="50000"/>
                </a:srgbClr>
              </a:solidFill>
            </a:endParaRPr>
          </a:p>
        </p:txBody>
      </p:sp>
      <p:sp>
        <p:nvSpPr>
          <p:cNvPr id="6" name="投影片編號版面配置區 5"/>
          <p:cNvSpPr>
            <a:spLocks noGrp="1"/>
          </p:cNvSpPr>
          <p:nvPr>
            <p:ph type="sldNum" sz="quarter" idx="12"/>
          </p:nvPr>
        </p:nvSpPr>
        <p:spPr/>
        <p:txBody>
          <a:bodyPr/>
          <a:lstStyle/>
          <a:p>
            <a:fld id="{0C20D789-C30E-4A44-BC12-CFBEEFF6DC6A}" type="slidenum">
              <a:rPr lang="zh-TW" altLang="en-US" smtClean="0">
                <a:solidFill>
                  <a:srgbClr val="D4D2D0">
                    <a:shade val="50000"/>
                  </a:srgbClr>
                </a:solidFill>
              </a:rPr>
              <a:pPr/>
              <a:t>‹#›</a:t>
            </a:fld>
            <a:endParaRPr lang="zh-TW" altLang="en-US">
              <a:solidFill>
                <a:srgbClr val="D4D2D0">
                  <a:shade val="50000"/>
                </a:srgbClr>
              </a:solidFill>
            </a:endParaRPr>
          </a:p>
        </p:txBody>
      </p:sp>
    </p:spTree>
    <p:extLst>
      <p:ext uri="{BB962C8B-B14F-4D97-AF65-F5344CB8AC3E}">
        <p14:creationId xmlns:p14="http://schemas.microsoft.com/office/powerpoint/2010/main" val="261938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章節標題" type="secHead">
  <p:cSld name="SECTION_HEADER">
    <p:spTree>
      <p:nvGrpSpPr>
        <p:cNvPr id="1" name="Shape 27"/>
        <p:cNvGrpSpPr/>
        <p:nvPr/>
      </p:nvGrpSpPr>
      <p:grpSpPr>
        <a:xfrm>
          <a:off x="0" y="0"/>
          <a:ext cx="0" cy="0"/>
          <a:chOff x="0" y="0"/>
          <a:chExt cx="0" cy="0"/>
        </a:xfrm>
      </p:grpSpPr>
      <p:sp>
        <p:nvSpPr>
          <p:cNvPr id="28" name="Google Shape;28;p11"/>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1"/>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1"/>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2" name="Google Shape;32;p1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cxnSp>
        <p:nvCxnSpPr>
          <p:cNvPr id="35" name="Google Shape;35;p11"/>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12"/>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0" name="Google Shape;40;p1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3"/>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6" name="Google Shape;46;p13"/>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 name="Google Shape;47;p13"/>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8" name="Google Shape;48;p13"/>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1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空白" type="blank">
  <p:cSld name="BLANK">
    <p:spTree>
      <p:nvGrpSpPr>
        <p:cNvPr id="1" name="Shape 57"/>
        <p:cNvGrpSpPr/>
        <p:nvPr/>
      </p:nvGrpSpPr>
      <p:grpSpPr>
        <a:xfrm>
          <a:off x="0" y="0"/>
          <a:ext cx="0" cy="0"/>
          <a:chOff x="0" y="0"/>
          <a:chExt cx="0" cy="0"/>
        </a:xfrm>
      </p:grpSpPr>
      <p:sp>
        <p:nvSpPr>
          <p:cNvPr id="58" name="Google Shape;58;p1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64" name="Google Shape;64;p16"/>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5" name="Google Shape;65;p16"/>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含標題的圖片" type="picTx">
  <p:cSld name="PICTURE_WITH_CAPTION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a:spLocks noGrp="1"/>
          </p:cNvSpPr>
          <p:nvPr>
            <p:ph type="pic" idx="2"/>
          </p:nvPr>
        </p:nvSpPr>
        <p:spPr>
          <a:xfrm>
            <a:off x="0" y="-1"/>
            <a:ext cx="12188952" cy="4572000"/>
          </a:xfrm>
          <a:prstGeom prst="rect">
            <a:avLst/>
          </a:prstGeom>
          <a:solidFill>
            <a:srgbClr val="76CEEF"/>
          </a:solidFill>
          <a:ln>
            <a:noFill/>
          </a:ln>
        </p:spPr>
      </p:sp>
      <p:sp>
        <p:nvSpPr>
          <p:cNvPr id="71" name="Google Shape;71;p17"/>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0C0C0C"/>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72" name="Google Shape;72;p1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zh-TW"/>
              <a:t>‹#›</a:t>
            </a:fld>
            <a:endParaRPr/>
          </a:p>
        </p:txBody>
      </p:sp>
      <p:cxnSp>
        <p:nvCxnSpPr>
          <p:cNvPr id="75" name="Google Shape;75;p17"/>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 name="Google Shape;8;p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0C0C0C"/>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1pPr>
            <a:lvl2pPr marL="0" marR="0" lvl="1"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2pPr>
            <a:lvl3pPr marL="0" marR="0" lvl="2"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3pPr>
            <a:lvl4pPr marL="0" marR="0" lvl="3"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4pPr>
            <a:lvl5pPr marL="0" marR="0" lvl="4"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5pPr>
            <a:lvl6pPr marL="0" marR="0" lvl="5"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6pPr>
            <a:lvl7pPr marL="0" marR="0" lvl="6"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7pPr>
            <a:lvl8pPr marL="0" marR="0" lvl="7"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8pPr>
            <a:lvl9pPr marL="0" marR="0" lvl="8" indent="0" algn="l" rtl="0">
              <a:spcBef>
                <a:spcPts val="0"/>
              </a:spcBef>
              <a:buNone/>
              <a:defRPr sz="1000" b="0" i="0" u="none" strike="noStrike" cap="none">
                <a:solidFill>
                  <a:srgbClr val="0C0C0C"/>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zh-TW"/>
              <a:t>‹#›</a:t>
            </a:fld>
            <a:endParaRPr/>
          </a:p>
        </p:txBody>
      </p:sp>
      <p:cxnSp>
        <p:nvCxnSpPr>
          <p:cNvPr id="11" name="Google Shape;11;p8"/>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手繪多邊形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pPr>
              <a:buClrTx/>
              <a:buFontTx/>
              <a:buNone/>
            </a:pPr>
            <a:endParaRPr lang="en-US" sz="1800" kern="1200">
              <a:solidFill>
                <a:prstClr val="white"/>
              </a:solidFill>
              <a:ea typeface="+mn-ea"/>
              <a:cs typeface="+mn-cs"/>
            </a:endParaRPr>
          </a:p>
        </p:txBody>
      </p:sp>
      <p:sp>
        <p:nvSpPr>
          <p:cNvPr id="16" name="手繪多邊形 15"/>
          <p:cNvSpPr>
            <a:spLocks/>
          </p:cNvSpPr>
          <p:nvPr/>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pPr>
              <a:buClrTx/>
              <a:buFontTx/>
              <a:buNone/>
            </a:pPr>
            <a:endParaRPr lang="en-US" sz="1800" kern="1200">
              <a:solidFill>
                <a:prstClr val="white"/>
              </a:solidFill>
              <a:ea typeface="+mn-ea"/>
              <a:cs typeface="+mn-cs"/>
            </a:endParaRPr>
          </a:p>
        </p:txBody>
      </p:sp>
      <p:sp>
        <p:nvSpPr>
          <p:cNvPr id="9" name="標題版面配置區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zh-TW" altLang="en-US"/>
              <a:t>按一下以編輯母片標題樣式</a:t>
            </a:r>
            <a:endParaRPr kumimoji="0" lang="en-US"/>
          </a:p>
        </p:txBody>
      </p:sp>
      <p:sp>
        <p:nvSpPr>
          <p:cNvPr id="30" name="文字版面配置區 29"/>
          <p:cNvSpPr>
            <a:spLocks noGrp="1"/>
          </p:cNvSpPr>
          <p:nvPr>
            <p:ph type="body" idx="1"/>
          </p:nvPr>
        </p:nvSpPr>
        <p:spPr>
          <a:xfrm>
            <a:off x="609600" y="1600201"/>
            <a:ext cx="9956800" cy="4525963"/>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0" name="日期版面配置區 9"/>
          <p:cNvSpPr>
            <a:spLocks noGrp="1"/>
          </p:cNvSpPr>
          <p:nvPr>
            <p:ph type="dt" sz="half" idx="2"/>
          </p:nvPr>
        </p:nvSpPr>
        <p:spPr>
          <a:xfrm>
            <a:off x="609600" y="6422065"/>
            <a:ext cx="28448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buClrTx/>
              <a:buFontTx/>
              <a:buNone/>
            </a:pPr>
            <a:fld id="{0F7BA376-FFC7-40C0-BF7D-CF47FF02A184}" type="datetimeFigureOut">
              <a:rPr lang="zh-TW" altLang="en-US" kern="1200" smtClean="0">
                <a:solidFill>
                  <a:srgbClr val="D4D2D0">
                    <a:shade val="50000"/>
                  </a:srgbClr>
                </a:solidFill>
                <a:ea typeface="微軟正黑體" panose="020B0604030504040204" pitchFamily="34" charset="-120"/>
                <a:cs typeface="+mn-cs"/>
              </a:rPr>
              <a:pPr>
                <a:buClrTx/>
                <a:buFontTx/>
                <a:buNone/>
              </a:pPr>
              <a:t>2021/9/15</a:t>
            </a:fld>
            <a:endParaRPr lang="zh-TW" altLang="en-US" kern="1200">
              <a:solidFill>
                <a:srgbClr val="D4D2D0">
                  <a:shade val="50000"/>
                </a:srgbClr>
              </a:solidFill>
              <a:ea typeface="微軟正黑體" panose="020B0604030504040204" pitchFamily="34" charset="-120"/>
              <a:cs typeface="+mn-cs"/>
            </a:endParaRPr>
          </a:p>
        </p:txBody>
      </p:sp>
      <p:sp>
        <p:nvSpPr>
          <p:cNvPr id="22" name="頁尾版面配置區 21"/>
          <p:cNvSpPr>
            <a:spLocks noGrp="1"/>
          </p:cNvSpPr>
          <p:nvPr>
            <p:ph type="ftr" sz="quarter" idx="3"/>
          </p:nvPr>
        </p:nvSpPr>
        <p:spPr>
          <a:xfrm>
            <a:off x="4165600" y="6422065"/>
            <a:ext cx="38608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buClrTx/>
              <a:buFontTx/>
              <a:buNone/>
            </a:pPr>
            <a:endParaRPr lang="zh-TW" altLang="en-US" kern="1200">
              <a:solidFill>
                <a:srgbClr val="D4D2D0">
                  <a:shade val="50000"/>
                </a:srgbClr>
              </a:solidFill>
              <a:ea typeface="微軟正黑體" panose="020B0604030504040204" pitchFamily="34" charset="-120"/>
              <a:cs typeface="+mn-cs"/>
            </a:endParaRPr>
          </a:p>
        </p:txBody>
      </p:sp>
      <p:sp>
        <p:nvSpPr>
          <p:cNvPr id="18" name="投影片編號版面配置區 17"/>
          <p:cNvSpPr>
            <a:spLocks noGrp="1"/>
          </p:cNvSpPr>
          <p:nvPr>
            <p:ph type="sldNum" sz="quarter" idx="4"/>
          </p:nvPr>
        </p:nvSpPr>
        <p:spPr>
          <a:xfrm>
            <a:off x="10871200" y="6422065"/>
            <a:ext cx="1016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buClrTx/>
              <a:buFontTx/>
              <a:buNone/>
            </a:pPr>
            <a:fld id="{0C20D789-C30E-4A44-BC12-CFBEEFF6DC6A}" type="slidenum">
              <a:rPr lang="zh-TW" altLang="en-US" kern="1200" smtClean="0">
                <a:solidFill>
                  <a:srgbClr val="D4D2D0">
                    <a:shade val="50000"/>
                  </a:srgbClr>
                </a:solidFill>
                <a:ea typeface="微軟正黑體" panose="020B0604030504040204" pitchFamily="34" charset="-120"/>
                <a:cs typeface="+mn-cs"/>
              </a:rPr>
              <a:pPr>
                <a:buClrTx/>
                <a:buFontTx/>
                <a:buNone/>
              </a:pPr>
              <a:t>‹#›</a:t>
            </a:fld>
            <a:endParaRPr lang="zh-TW" altLang="en-US" kern="1200">
              <a:solidFill>
                <a:srgbClr val="D4D2D0">
                  <a:shade val="50000"/>
                </a:srgbClr>
              </a:solidFill>
              <a:ea typeface="微軟正黑體" panose="020B0604030504040204" pitchFamily="34" charset="-120"/>
              <a:cs typeface="+mn-cs"/>
            </a:endParaRPr>
          </a:p>
        </p:txBody>
      </p:sp>
    </p:spTree>
    <p:extLst>
      <p:ext uri="{BB962C8B-B14F-4D97-AF65-F5344CB8AC3E}">
        <p14:creationId xmlns:p14="http://schemas.microsoft.com/office/powerpoint/2010/main" val="17747618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lgwnle31qZ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ef2b6cb003_0_0"/>
          <p:cNvSpPr txBox="1">
            <a:spLocks noGrp="1"/>
          </p:cNvSpPr>
          <p:nvPr>
            <p:ph type="ctrTitle"/>
          </p:nvPr>
        </p:nvSpPr>
        <p:spPr>
          <a:xfrm>
            <a:off x="457200" y="4960137"/>
            <a:ext cx="7772400" cy="1463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zh-TW"/>
              <a:t>書包減重宣導</a:t>
            </a:r>
            <a:endParaRPr/>
          </a:p>
        </p:txBody>
      </p:sp>
      <p:sp>
        <p:nvSpPr>
          <p:cNvPr id="94" name="Google Shape;94;gef2b6cb003_0_0"/>
          <p:cNvSpPr txBox="1">
            <a:spLocks noGrp="1"/>
          </p:cNvSpPr>
          <p:nvPr>
            <p:ph type="subTitle" idx="1"/>
          </p:nvPr>
        </p:nvSpPr>
        <p:spPr>
          <a:xfrm>
            <a:off x="8610600" y="4960137"/>
            <a:ext cx="3200400" cy="1463100"/>
          </a:xfrm>
          <a:prstGeom prst="rect">
            <a:avLst/>
          </a:prstGeom>
        </p:spPr>
        <p:txBody>
          <a:bodyPr spcFirstLastPara="1" wrap="square" lIns="91425" tIns="45700" rIns="91425" bIns="45700" anchor="ctr" anchorCtr="0">
            <a:normAutofit/>
          </a:bodyPr>
          <a:lstStyle/>
          <a:p>
            <a:pPr marL="0" lvl="0" indent="0" algn="l" rtl="0">
              <a:spcBef>
                <a:spcPts val="0"/>
              </a:spcBef>
              <a:spcAft>
                <a:spcPts val="200"/>
              </a:spcAft>
              <a:buNone/>
            </a:pPr>
            <a:endParaRPr/>
          </a:p>
        </p:txBody>
      </p:sp>
      <p:pic>
        <p:nvPicPr>
          <p:cNvPr id="95" name="Google Shape;95;gef2b6cb003_0_0" descr="更多完整報導，詳見：&#10;http://video.chinatimes.com/" title="小學生書包7公斤 小一生脊柱側彎比例倍增">
            <a:hlinkClick r:id="rId3"/>
          </p:cNvPr>
          <p:cNvPicPr preferRelativeResize="0"/>
          <p:nvPr/>
        </p:nvPicPr>
        <p:blipFill>
          <a:blip r:embed="rId4">
            <a:alphaModFix/>
          </a:blip>
          <a:stretch>
            <a:fillRect/>
          </a:stretch>
        </p:blipFill>
        <p:spPr>
          <a:xfrm>
            <a:off x="4533074" y="964787"/>
            <a:ext cx="7277926" cy="5458450"/>
          </a:xfrm>
          <a:prstGeom prst="rect">
            <a:avLst/>
          </a:prstGeom>
          <a:noFill/>
          <a:ln>
            <a:noFill/>
          </a:ln>
        </p:spPr>
      </p:pic>
      <p:sp>
        <p:nvSpPr>
          <p:cNvPr id="5" name="Rectangle 2"/>
          <p:cNvSpPr txBox="1">
            <a:spLocks noChangeArrowheads="1"/>
          </p:cNvSpPr>
          <p:nvPr/>
        </p:nvSpPr>
        <p:spPr bwMode="auto">
          <a:xfrm>
            <a:off x="-234850" y="244707"/>
            <a:ext cx="3562511" cy="720080"/>
          </a:xfrm>
          <a:prstGeom prst="rect">
            <a:avLst/>
          </a:prstGeom>
          <a:noFill/>
          <a:ln>
            <a:noFill/>
            <a:miter lim="800000"/>
            <a:headEnd/>
            <a:tailEnd/>
          </a:ln>
        </p:spPr>
        <p:txBody>
          <a:bodyPr spcFirstLastPara="1" vert="horz" wrap="square" lIns="91440" tIns="45720" rIns="91440" bIns="45720" numCol="1" anchor="t" anchorCtr="0" compatLnSpc="1">
            <a:prstTxWarp prst="textNoShape">
              <a:avLst/>
            </a:prstTxWarp>
            <a:normAutofit fontScale="25000" lnSpcReduction="20000"/>
          </a:bodyPr>
          <a:lstStyle>
            <a:defPPr marR="0" lvl="0" algn="l" rtl="0">
              <a:lnSpc>
                <a:spcPct val="100000"/>
              </a:lnSpc>
              <a:spcBef>
                <a:spcPts val="0"/>
              </a:spcBef>
              <a:spcAft>
                <a:spcPts val="0"/>
              </a:spcAft>
            </a:defPPr>
            <a:lvl1pPr marR="0" lvl="0" algn="r" rtl="0">
              <a:lnSpc>
                <a:spcPct val="80000"/>
              </a:lnSpc>
              <a:spcBef>
                <a:spcPts val="0"/>
              </a:spcBef>
              <a:spcAft>
                <a:spcPts val="0"/>
              </a:spcAft>
              <a:buClr>
                <a:srgbClr val="0C0C0C"/>
              </a:buClr>
              <a:buSzPts val="5000"/>
              <a:buFont typeface="Twentieth Century"/>
              <a:buNone/>
              <a:defRPr sz="5000" b="0" i="0" u="none" strike="noStrike" cap="none">
                <a:solidFill>
                  <a:srgbClr val="0C0C0C"/>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ts val="4000"/>
              </a:lnSpc>
              <a:spcBef>
                <a:spcPts val="600"/>
              </a:spcBef>
              <a:spcAft>
                <a:spcPts val="600"/>
              </a:spcAft>
            </a:pPr>
            <a:r>
              <a:rPr lang="zh-TW" altLang="en-US" sz="18000" b="1" dirty="0">
                <a:solidFill>
                  <a:srgbClr val="7030A0"/>
                </a:solidFill>
                <a:latin typeface="微軟正黑體" panose="020B0604030504040204" pitchFamily="34" charset="-120"/>
                <a:ea typeface="微軟正黑體" panose="020B0604030504040204" pitchFamily="34" charset="-120"/>
              </a:rPr>
              <a:t>學務處宣導</a:t>
            </a:r>
            <a:br>
              <a:rPr lang="en-US" altLang="zh-TW" sz="18000" b="1" dirty="0">
                <a:solidFill>
                  <a:srgbClr val="7030A0"/>
                </a:solidFill>
                <a:latin typeface="微軟正黑體" panose="020B0604030504040204" pitchFamily="34" charset="-120"/>
                <a:ea typeface="微軟正黑體" panose="020B0604030504040204" pitchFamily="34" charset="-120"/>
              </a:rPr>
            </a:br>
            <a:br>
              <a:rPr lang="en-US" altLang="zh-TW" sz="4000" b="1" dirty="0">
                <a:solidFill>
                  <a:srgbClr val="7030A0"/>
                </a:solidFill>
                <a:latin typeface="微軟正黑體" panose="020B0604030504040204" pitchFamily="34" charset="-120"/>
                <a:ea typeface="微軟正黑體" panose="020B0604030504040204" pitchFamily="34" charset="-120"/>
              </a:rPr>
            </a:br>
            <a:br>
              <a:rPr lang="en-US" altLang="zh-TW" sz="4000" b="1" dirty="0">
                <a:solidFill>
                  <a:srgbClr val="7030A0"/>
                </a:solidFill>
                <a:latin typeface="微軟正黑體" panose="020B0604030504040204" pitchFamily="34" charset="-120"/>
                <a:ea typeface="微軟正黑體" panose="020B0604030504040204" pitchFamily="34" charset="-120"/>
              </a:rPr>
            </a:br>
            <a:endParaRPr lang="zh-TW" altLang="en-US" sz="4000" b="1" dirty="0">
              <a:solidFill>
                <a:srgbClr val="7030A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a:spLocks noGrp="1"/>
          </p:cNvSpPr>
          <p:nvPr>
            <p:ph type="title"/>
          </p:nvPr>
        </p:nvSpPr>
        <p:spPr>
          <a:xfrm>
            <a:off x="1991544" y="116632"/>
            <a:ext cx="9720072" cy="1499616"/>
          </a:xfrm>
        </p:spPr>
        <p:txBody>
          <a:bodyPr/>
          <a:lstStyle/>
          <a:p>
            <a:r>
              <a:rPr lang="zh-TW" altLang="en-US" dirty="0"/>
              <a:t>維護視力的方法 </a:t>
            </a:r>
            <a:r>
              <a:rPr lang="en-US" altLang="zh-TW" dirty="0"/>
              <a:t>(</a:t>
            </a:r>
            <a:r>
              <a:rPr lang="zh-TW" altLang="en-US" dirty="0"/>
              <a:t>很重要</a:t>
            </a:r>
            <a:r>
              <a:rPr lang="en-US" altLang="zh-TW" dirty="0"/>
              <a:t>)</a:t>
            </a:r>
            <a:endParaRPr lang="zh-TW" altLang="en-US" dirty="0"/>
          </a:p>
        </p:txBody>
      </p:sp>
      <p:sp>
        <p:nvSpPr>
          <p:cNvPr id="9" name="內容版面配置區 2"/>
          <p:cNvSpPr>
            <a:spLocks noGrp="1"/>
          </p:cNvSpPr>
          <p:nvPr>
            <p:ph idx="1"/>
          </p:nvPr>
        </p:nvSpPr>
        <p:spPr>
          <a:xfrm>
            <a:off x="1919536" y="1916832"/>
            <a:ext cx="8136904" cy="4669114"/>
          </a:xfrm>
        </p:spPr>
        <p:txBody>
          <a:bodyPr>
            <a:normAutofit/>
          </a:bodyPr>
          <a:lstStyle/>
          <a:p>
            <a:pPr marL="36576" indent="0">
              <a:buNone/>
            </a:pPr>
            <a:r>
              <a:rPr lang="zh-TW" altLang="en-US" sz="2600" b="1" dirty="0"/>
              <a:t> </a:t>
            </a:r>
            <a:r>
              <a:rPr lang="en-US" altLang="zh-TW" sz="2600" b="1" dirty="0"/>
              <a:t>1.</a:t>
            </a:r>
            <a:r>
              <a:rPr lang="zh-TW" altLang="en-US" sz="2600" b="1" dirty="0">
                <a:solidFill>
                  <a:srgbClr val="FF0000"/>
                </a:solidFill>
              </a:rPr>
              <a:t>勿讓</a:t>
            </a:r>
            <a:r>
              <a:rPr lang="en-US" altLang="zh-TW" sz="2600" b="1" dirty="0">
                <a:solidFill>
                  <a:srgbClr val="FF0000"/>
                </a:solidFill>
              </a:rPr>
              <a:t>3C</a:t>
            </a:r>
            <a:r>
              <a:rPr lang="zh-TW" altLang="en-US" sz="2600" b="1" dirty="0">
                <a:solidFill>
                  <a:srgbClr val="FF0000"/>
                </a:solidFill>
              </a:rPr>
              <a:t>產品當褓姆</a:t>
            </a:r>
            <a:r>
              <a:rPr lang="zh-TW" altLang="en-US" sz="2600" b="1" dirty="0"/>
              <a:t>          </a:t>
            </a:r>
            <a:endParaRPr lang="en-US" altLang="zh-TW" sz="2600" b="1" dirty="0"/>
          </a:p>
          <a:p>
            <a:pPr marL="36576" indent="0">
              <a:buNone/>
            </a:pPr>
            <a:r>
              <a:rPr lang="zh-TW" altLang="en-US" sz="2600" b="1" dirty="0"/>
              <a:t> </a:t>
            </a:r>
            <a:r>
              <a:rPr lang="en-US" altLang="zh-TW" sz="2600" b="1" dirty="0"/>
              <a:t>2.</a:t>
            </a:r>
            <a:r>
              <a:rPr lang="zh-TW" altLang="en-US" sz="2600" b="1" dirty="0"/>
              <a:t>注意幼兒視力的不良徵兆 </a:t>
            </a:r>
            <a:r>
              <a:rPr lang="en-US" altLang="zh-TW" sz="2600" b="1" dirty="0"/>
              <a:t>(</a:t>
            </a:r>
            <a:r>
              <a:rPr lang="zh-TW" altLang="en-US" sz="2600" b="1" dirty="0"/>
              <a:t>歪頭看、瞇瞇眼等</a:t>
            </a:r>
            <a:r>
              <a:rPr lang="en-US" altLang="zh-TW" sz="2600" b="1" dirty="0"/>
              <a:t>)</a:t>
            </a:r>
            <a:endParaRPr lang="zh-TW" altLang="en-US" sz="2600" b="1" dirty="0"/>
          </a:p>
          <a:p>
            <a:pPr marL="36576" indent="0">
              <a:buNone/>
            </a:pPr>
            <a:r>
              <a:rPr lang="zh-TW" altLang="en-US" sz="2600" b="1" dirty="0"/>
              <a:t> </a:t>
            </a:r>
            <a:r>
              <a:rPr lang="en-US" altLang="zh-TW" sz="2600" b="1" dirty="0"/>
              <a:t>3. </a:t>
            </a:r>
            <a:r>
              <a:rPr lang="zh-TW" altLang="en-US" sz="2600" b="1" dirty="0"/>
              <a:t>三歲起就到眼科</a:t>
            </a:r>
            <a:r>
              <a:rPr lang="en-US" altLang="zh-TW" sz="2600" b="1" dirty="0"/>
              <a:t>”</a:t>
            </a:r>
            <a:r>
              <a:rPr lang="zh-TW" altLang="en-US" sz="2600" b="1" dirty="0">
                <a:solidFill>
                  <a:srgbClr val="FF0000"/>
                </a:solidFill>
              </a:rPr>
              <a:t>定期檢查</a:t>
            </a:r>
            <a:r>
              <a:rPr lang="en-US" altLang="zh-TW" sz="2600" b="1" dirty="0"/>
              <a:t>”(</a:t>
            </a:r>
            <a:r>
              <a:rPr lang="zh-TW" altLang="en-US" sz="2600" dirty="0"/>
              <a:t>至少</a:t>
            </a:r>
            <a:r>
              <a:rPr lang="zh-TW" altLang="en-US" sz="2600" b="1" dirty="0">
                <a:solidFill>
                  <a:srgbClr val="FF0000"/>
                </a:solidFill>
              </a:rPr>
              <a:t>每</a:t>
            </a:r>
            <a:r>
              <a:rPr lang="en-US" altLang="zh-TW" sz="2600" b="1" dirty="0">
                <a:solidFill>
                  <a:srgbClr val="FF0000"/>
                </a:solidFill>
              </a:rPr>
              <a:t>6</a:t>
            </a:r>
            <a:r>
              <a:rPr lang="zh-TW" altLang="en-US" sz="2600" b="1" dirty="0">
                <a:solidFill>
                  <a:srgbClr val="FF0000"/>
                </a:solidFill>
              </a:rPr>
              <a:t>個月</a:t>
            </a:r>
            <a:r>
              <a:rPr lang="zh-TW" altLang="en-US" sz="2600" dirty="0"/>
              <a:t>檢查一次</a:t>
            </a:r>
            <a:r>
              <a:rPr lang="en-US" altLang="zh-TW" sz="2600" dirty="0"/>
              <a:t>)</a:t>
            </a:r>
          </a:p>
          <a:p>
            <a:pPr marL="36576" indent="0">
              <a:buNone/>
            </a:pPr>
            <a:r>
              <a:rPr lang="zh-TW" altLang="en-US" sz="2600" b="1" dirty="0"/>
              <a:t> </a:t>
            </a:r>
            <a:r>
              <a:rPr lang="en-US" altLang="zh-TW" sz="2600" b="1" dirty="0"/>
              <a:t>4. </a:t>
            </a:r>
            <a:r>
              <a:rPr lang="en-US" altLang="zh-TW" sz="2600" b="1" dirty="0">
                <a:solidFill>
                  <a:srgbClr val="FF0000"/>
                </a:solidFill>
              </a:rPr>
              <a:t>3010</a:t>
            </a:r>
            <a:r>
              <a:rPr lang="zh-TW" altLang="en-US" sz="2600" b="1" dirty="0">
                <a:solidFill>
                  <a:srgbClr val="FF0000"/>
                </a:solidFill>
              </a:rPr>
              <a:t>原則 </a:t>
            </a:r>
            <a:r>
              <a:rPr lang="en-US" altLang="zh-TW" sz="2600" b="1" dirty="0">
                <a:solidFill>
                  <a:srgbClr val="FF0000"/>
                </a:solidFill>
              </a:rPr>
              <a:t>(</a:t>
            </a:r>
            <a:r>
              <a:rPr lang="zh-TW" altLang="en-US" sz="2600" b="1" dirty="0">
                <a:solidFill>
                  <a:srgbClr val="FF0000"/>
                </a:solidFill>
              </a:rPr>
              <a:t>用眼</a:t>
            </a:r>
            <a:r>
              <a:rPr lang="en-US" altLang="zh-TW" sz="2600" b="1" dirty="0">
                <a:solidFill>
                  <a:srgbClr val="FF0000"/>
                </a:solidFill>
              </a:rPr>
              <a:t>30</a:t>
            </a:r>
            <a:r>
              <a:rPr lang="zh-TW" altLang="en-US" sz="2600" b="1" dirty="0">
                <a:solidFill>
                  <a:srgbClr val="FF0000"/>
                </a:solidFill>
              </a:rPr>
              <a:t>分中休息</a:t>
            </a:r>
            <a:r>
              <a:rPr lang="en-US" altLang="zh-TW" sz="2600" b="1" dirty="0">
                <a:solidFill>
                  <a:srgbClr val="FF0000"/>
                </a:solidFill>
              </a:rPr>
              <a:t>10</a:t>
            </a:r>
            <a:r>
              <a:rPr lang="zh-TW" altLang="en-US" sz="2600" b="1" dirty="0">
                <a:solidFill>
                  <a:srgbClr val="FF0000"/>
                </a:solidFill>
              </a:rPr>
              <a:t>分鐘</a:t>
            </a:r>
            <a:r>
              <a:rPr lang="en-US" altLang="zh-TW" sz="2600" b="1" dirty="0">
                <a:solidFill>
                  <a:srgbClr val="FF0000"/>
                </a:solidFill>
              </a:rPr>
              <a:t>)</a:t>
            </a:r>
            <a:endParaRPr lang="zh-TW" altLang="en-US" sz="2600" b="1" dirty="0">
              <a:solidFill>
                <a:srgbClr val="FF0000"/>
              </a:solidFill>
            </a:endParaRPr>
          </a:p>
          <a:p>
            <a:pPr marL="36576" indent="0">
              <a:buNone/>
            </a:pPr>
            <a:r>
              <a:rPr lang="zh-TW" altLang="en-US" sz="2600" b="1" dirty="0"/>
              <a:t> </a:t>
            </a:r>
            <a:r>
              <a:rPr lang="en-US" altLang="zh-TW" sz="2600" b="1" dirty="0"/>
              <a:t>5.</a:t>
            </a:r>
            <a:r>
              <a:rPr lang="zh-TW" altLang="en-US" sz="2600" b="1" dirty="0">
                <a:solidFill>
                  <a:srgbClr val="FF0000"/>
                </a:solidFill>
              </a:rPr>
              <a:t>多安排戶外運動</a:t>
            </a:r>
            <a:r>
              <a:rPr lang="zh-TW" altLang="en-US" sz="2600" b="1" dirty="0"/>
              <a:t> </a:t>
            </a:r>
            <a:r>
              <a:rPr lang="en-US" altLang="zh-TW" sz="2600" b="1" dirty="0"/>
              <a:t>(</a:t>
            </a:r>
            <a:r>
              <a:rPr lang="zh-TW" altLang="en-US" sz="2600" b="1" dirty="0"/>
              <a:t>每天</a:t>
            </a:r>
            <a:r>
              <a:rPr lang="en-US" altLang="zh-TW" sz="2600" b="1" dirty="0"/>
              <a:t>30</a:t>
            </a:r>
            <a:r>
              <a:rPr lang="zh-TW" altLang="en-US" sz="2600" b="1" dirty="0"/>
              <a:t>分鐘，每周</a:t>
            </a:r>
            <a:r>
              <a:rPr lang="en-US" altLang="zh-TW" sz="2600" b="1" dirty="0"/>
              <a:t>210</a:t>
            </a:r>
            <a:r>
              <a:rPr lang="zh-TW" altLang="en-US" sz="2600" b="1" dirty="0"/>
              <a:t>分鐘</a:t>
            </a:r>
            <a:r>
              <a:rPr lang="en-US" altLang="zh-TW" sz="2600" b="1" dirty="0"/>
              <a:t>)</a:t>
            </a:r>
            <a:r>
              <a:rPr lang="zh-TW" altLang="en-US" sz="2600" b="1" dirty="0"/>
              <a:t>              </a:t>
            </a:r>
            <a:endParaRPr lang="en-US" altLang="zh-TW" sz="2600" b="1" dirty="0"/>
          </a:p>
          <a:p>
            <a:pPr marL="36576" indent="0">
              <a:buNone/>
            </a:pPr>
            <a:r>
              <a:rPr lang="zh-TW" altLang="en-US" sz="2600" b="1" dirty="0"/>
              <a:t> </a:t>
            </a:r>
            <a:r>
              <a:rPr lang="en-US" altLang="zh-TW" sz="2600" b="1" dirty="0"/>
              <a:t>6.</a:t>
            </a:r>
            <a:r>
              <a:rPr lang="zh-TW" altLang="en-US" sz="2600" b="1" dirty="0"/>
              <a:t>坐姿、光線、用眼距離</a:t>
            </a:r>
            <a:r>
              <a:rPr lang="en-US" altLang="zh-TW" sz="2600" b="1" dirty="0"/>
              <a:t>35</a:t>
            </a:r>
            <a:r>
              <a:rPr lang="zh-TW" altLang="en-US" sz="2600" b="1" dirty="0"/>
              <a:t>公分</a:t>
            </a:r>
          </a:p>
          <a:p>
            <a:pPr marL="36576" indent="0">
              <a:buNone/>
            </a:pPr>
            <a:r>
              <a:rPr lang="zh-TW" altLang="en-US" sz="2600" b="1" dirty="0"/>
              <a:t> </a:t>
            </a:r>
            <a:r>
              <a:rPr lang="en-US" altLang="zh-TW" sz="2600" b="1" dirty="0"/>
              <a:t>7.</a:t>
            </a:r>
            <a:r>
              <a:rPr lang="zh-TW" altLang="en-US" sz="2600" b="1" dirty="0"/>
              <a:t>假性近視早治療 </a:t>
            </a:r>
            <a:r>
              <a:rPr lang="en-US" altLang="zh-TW" sz="2600" b="1" dirty="0"/>
              <a:t>(</a:t>
            </a:r>
            <a:r>
              <a:rPr lang="zh-TW" altLang="en-US" sz="2600" b="1" dirty="0"/>
              <a:t>有辦法控制不用戴眼鏡</a:t>
            </a:r>
            <a:r>
              <a:rPr lang="en-US" altLang="zh-TW" sz="2600" b="1" dirty="0"/>
              <a:t>)</a:t>
            </a:r>
            <a:r>
              <a:rPr lang="zh-TW" altLang="en-US" sz="2600" b="1" dirty="0"/>
              <a:t>             </a:t>
            </a:r>
            <a:endParaRPr lang="en-US" altLang="zh-TW" sz="2600" b="1" dirty="0"/>
          </a:p>
          <a:p>
            <a:pPr marL="36576" indent="0">
              <a:buNone/>
            </a:pPr>
            <a:r>
              <a:rPr lang="zh-TW" altLang="en-US" sz="2600" b="1" dirty="0"/>
              <a:t> </a:t>
            </a:r>
            <a:r>
              <a:rPr lang="en-US" altLang="zh-TW" sz="2600" b="1" dirty="0"/>
              <a:t>8.</a:t>
            </a:r>
            <a:r>
              <a:rPr lang="zh-TW" altLang="en-US" sz="2600" b="1" dirty="0"/>
              <a:t>長期控制追蹤度數變化</a:t>
            </a:r>
          </a:p>
          <a:p>
            <a:endParaRPr lang="zh-TW" altLang="en-US" dirty="0"/>
          </a:p>
        </p:txBody>
      </p:sp>
      <p:sp>
        <p:nvSpPr>
          <p:cNvPr id="10" name="矩形 9"/>
          <p:cNvSpPr/>
          <p:nvPr/>
        </p:nvSpPr>
        <p:spPr>
          <a:xfrm>
            <a:off x="1777788" y="1326276"/>
            <a:ext cx="6513322" cy="523220"/>
          </a:xfrm>
          <a:prstGeom prst="rect">
            <a:avLst/>
          </a:prstGeom>
        </p:spPr>
        <p:txBody>
          <a:bodyPr wrap="none">
            <a:spAutoFit/>
          </a:bodyPr>
          <a:lstStyle/>
          <a:p>
            <a:pPr>
              <a:buClrTx/>
              <a:buFontTx/>
              <a:buNone/>
            </a:pPr>
            <a:r>
              <a:rPr lang="en-US" altLang="zh-TW" sz="2800" b="1" kern="1200" dirty="0">
                <a:solidFill>
                  <a:srgbClr val="FF0000"/>
                </a:solidFill>
                <a:ea typeface="微軟正黑體" panose="020B0604030504040204" pitchFamily="34" charset="-120"/>
                <a:cs typeface="+mn-cs"/>
              </a:rPr>
              <a:t>(</a:t>
            </a:r>
            <a:r>
              <a:rPr lang="zh-TW" altLang="en-US" sz="2800" b="1" kern="1200" dirty="0">
                <a:solidFill>
                  <a:srgbClr val="FFFF00"/>
                </a:solidFill>
                <a:ea typeface="微軟正黑體" panose="020B0604030504040204" pitchFamily="34" charset="-120"/>
                <a:cs typeface="+mn-cs"/>
              </a:rPr>
              <a:t>學校健檢後若有視力不良，請儘早就診</a:t>
            </a:r>
            <a:r>
              <a:rPr lang="en-US" altLang="zh-TW" sz="2800" b="1" kern="1200" dirty="0">
                <a:solidFill>
                  <a:srgbClr val="FF0000"/>
                </a:solidFill>
                <a:ea typeface="微軟正黑體" panose="020B0604030504040204" pitchFamily="34" charset="-120"/>
                <a:cs typeface="+mn-cs"/>
              </a:rPr>
              <a:t>)</a:t>
            </a:r>
            <a:endParaRPr lang="zh-TW" altLang="en-US" sz="2800" kern="1200" dirty="0">
              <a:solidFill>
                <a:prstClr val="white"/>
              </a:solidFill>
              <a:ea typeface="微軟正黑體" panose="020B0604030504040204" pitchFamily="34" charset="-120"/>
              <a:cs typeface="+mn-cs"/>
            </a:endParaRPr>
          </a:p>
        </p:txBody>
      </p:sp>
      <p:sp>
        <p:nvSpPr>
          <p:cNvPr id="11" name="副標題 2"/>
          <p:cNvSpPr txBox="1">
            <a:spLocks/>
          </p:cNvSpPr>
          <p:nvPr/>
        </p:nvSpPr>
        <p:spPr>
          <a:xfrm>
            <a:off x="8688288" y="6525581"/>
            <a:ext cx="1733566" cy="216261"/>
          </a:xfrm>
          <a:prstGeom prst="rect">
            <a:avLst/>
          </a:prstGeom>
        </p:spPr>
        <p:txBody>
          <a:bodyPr vert="horz" tIns="0" rIns="45720" bIns="0" anchor="b">
            <a:normAutofit fontScale="25000" lnSpcReduction="20000"/>
          </a:bodyPr>
          <a:lstStyle>
            <a:lvl1pPr marL="0" indent="0" algn="r"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457200" indent="0" algn="ctr" rtl="0" eaLnBrk="1" latinLnBrk="0" hangingPunct="1">
              <a:spcBef>
                <a:spcPct val="20000"/>
              </a:spcBef>
              <a:buClr>
                <a:schemeClr val="accent1"/>
              </a:buClr>
              <a:buSzPct val="90000"/>
              <a:buFont typeface="Wingdings 2"/>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85000"/>
              <a:buFont typeface="Arial"/>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90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100000"/>
              <a:buFont typeface="Arial"/>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Arial"/>
              <a:buNone/>
              <a:defRPr kumimoji="0" sz="2000" kern="1200" baseline="0">
                <a:solidFill>
                  <a:schemeClr val="tx1"/>
                </a:solidFill>
                <a:latin typeface="+mn-lt"/>
                <a:ea typeface="+mn-ea"/>
                <a:cs typeface="+mn-cs"/>
              </a:defRPr>
            </a:lvl6pPr>
            <a:lvl7pPr marL="2743200" indent="0" algn="ctr" rtl="0" eaLnBrk="1" latinLnBrk="0" hangingPunct="1">
              <a:spcBef>
                <a:spcPct val="20000"/>
              </a:spcBef>
              <a:buClr>
                <a:schemeClr val="accent6"/>
              </a:buClr>
              <a:buSzPct val="100000"/>
              <a:buFont typeface="Arial"/>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9pPr>
          </a:lstStyle>
          <a:p>
            <a:pPr>
              <a:buClr>
                <a:srgbClr val="6EA0B0"/>
              </a:buClr>
            </a:pPr>
            <a:endParaRPr lang="en-US" altLang="zh-TW" dirty="0">
              <a:solidFill>
                <a:prstClr val="white"/>
              </a:solidFill>
            </a:endParaRPr>
          </a:p>
          <a:p>
            <a:pPr>
              <a:buClr>
                <a:srgbClr val="6EA0B0"/>
              </a:buClr>
            </a:pPr>
            <a:r>
              <a:rPr lang="zh-TW" altLang="en-US" sz="4000" dirty="0">
                <a:solidFill>
                  <a:prstClr val="white"/>
                </a:solidFill>
              </a:rPr>
              <a:t>大同國小</a:t>
            </a:r>
            <a:r>
              <a:rPr lang="en-US" altLang="zh-TW" sz="4000" dirty="0">
                <a:solidFill>
                  <a:prstClr val="white"/>
                </a:solidFill>
              </a:rPr>
              <a:t>110</a:t>
            </a:r>
            <a:r>
              <a:rPr lang="zh-TW" altLang="en-US" sz="4000" dirty="0">
                <a:solidFill>
                  <a:prstClr val="white"/>
                </a:solidFill>
              </a:rPr>
              <a:t>學年度 班親會</a:t>
            </a:r>
            <a:br>
              <a:rPr lang="zh-TW" altLang="en-US" dirty="0">
                <a:solidFill>
                  <a:prstClr val="white"/>
                </a:solidFill>
              </a:rPr>
            </a:br>
            <a:endParaRPr lang="zh-TW" altLang="en-US" dirty="0">
              <a:solidFill>
                <a:prstClr val="white"/>
              </a:solidFill>
            </a:endParaRPr>
          </a:p>
        </p:txBody>
      </p:sp>
    </p:spTree>
    <p:extLst>
      <p:ext uri="{BB962C8B-B14F-4D97-AF65-F5344CB8AC3E}">
        <p14:creationId xmlns:p14="http://schemas.microsoft.com/office/powerpoint/2010/main" val="157915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b="0" dirty="0"/>
              <a:t>口腔保健宣導</a:t>
            </a:r>
            <a:br>
              <a:rPr lang="zh-TW" altLang="en-US" b="0" dirty="0"/>
            </a:br>
            <a:r>
              <a:rPr lang="en-US" altLang="zh-TW" b="0" dirty="0"/>
              <a:t>110.09.17</a:t>
            </a:r>
            <a:endParaRPr lang="zh-TW" altLang="en-US" dirty="0"/>
          </a:p>
        </p:txBody>
      </p:sp>
      <p:sp>
        <p:nvSpPr>
          <p:cNvPr id="3" name="副標題 2"/>
          <p:cNvSpPr>
            <a:spLocks noGrp="1"/>
          </p:cNvSpPr>
          <p:nvPr>
            <p:ph type="subTitle" idx="1"/>
          </p:nvPr>
        </p:nvSpPr>
        <p:spPr>
          <a:xfrm>
            <a:off x="2927648" y="1484784"/>
            <a:ext cx="6480048" cy="1752600"/>
          </a:xfrm>
        </p:spPr>
        <p:txBody>
          <a:bodyPr>
            <a:normAutofit/>
          </a:bodyPr>
          <a:lstStyle/>
          <a:p>
            <a:endParaRPr lang="en-US" altLang="zh-TW" dirty="0"/>
          </a:p>
          <a:p>
            <a:r>
              <a:rPr lang="zh-TW" altLang="en-US" sz="4000" dirty="0"/>
              <a:t>大同國小</a:t>
            </a:r>
            <a:r>
              <a:rPr lang="en-US" altLang="zh-TW" sz="4000" dirty="0"/>
              <a:t>110</a:t>
            </a:r>
            <a:r>
              <a:rPr lang="zh-TW" altLang="en-US" sz="4000" dirty="0"/>
              <a:t>學年度 班親會</a:t>
            </a:r>
            <a:br>
              <a:rPr lang="zh-TW" altLang="en-US" dirty="0"/>
            </a:br>
            <a:endParaRPr lang="zh-TW" altLang="en-US" dirty="0"/>
          </a:p>
        </p:txBody>
      </p:sp>
    </p:spTree>
    <p:extLst>
      <p:ext uri="{BB962C8B-B14F-4D97-AF65-F5344CB8AC3E}">
        <p14:creationId xmlns:p14="http://schemas.microsoft.com/office/powerpoint/2010/main" val="176976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1703513" y="1700808"/>
            <a:ext cx="9720073" cy="2664296"/>
          </a:xfrm>
        </p:spPr>
        <p:txBody>
          <a:bodyPr/>
          <a:lstStyle/>
          <a:p>
            <a:pPr>
              <a:lnSpc>
                <a:spcPct val="125000"/>
              </a:lnSpc>
              <a:tabLst>
                <a:tab pos="571500" algn="l"/>
              </a:tabLst>
            </a:pPr>
            <a:r>
              <a:rPr lang="zh-TW" altLang="en-US" sz="2600" b="1" dirty="0">
                <a:latin typeface="微軟正黑體" pitchFamily="34" charset="-120"/>
                <a:ea typeface="微軟正黑體" pitchFamily="34" charset="-120"/>
              </a:rPr>
              <a:t> 請幫孩子準備</a:t>
            </a:r>
            <a:r>
              <a:rPr lang="zh-TW" altLang="en-US" sz="2600" b="1" dirty="0">
                <a:solidFill>
                  <a:srgbClr val="FF0000"/>
                </a:solidFill>
                <a:latin typeface="微軟正黑體" pitchFamily="34" charset="-120"/>
                <a:ea typeface="微軟正黑體" pitchFamily="34" charset="-120"/>
              </a:rPr>
              <a:t>兒童牙刷、牙杯</a:t>
            </a:r>
            <a:r>
              <a:rPr lang="en-US" altLang="zh-TW" sz="2600" b="1" dirty="0">
                <a:solidFill>
                  <a:srgbClr val="FF0000"/>
                </a:solidFill>
                <a:latin typeface="微軟正黑體" pitchFamily="34" charset="-120"/>
                <a:ea typeface="微軟正黑體" pitchFamily="34" charset="-120"/>
              </a:rPr>
              <a:t>2</a:t>
            </a:r>
            <a:r>
              <a:rPr lang="zh-TW" altLang="en-US" sz="2600" b="1" dirty="0">
                <a:solidFill>
                  <a:srgbClr val="FF0000"/>
                </a:solidFill>
                <a:latin typeface="微軟正黑體" pitchFamily="34" charset="-120"/>
                <a:ea typeface="微軟正黑體" pitchFamily="34" charset="-120"/>
              </a:rPr>
              <a:t>個</a:t>
            </a:r>
            <a:r>
              <a:rPr lang="zh-TW" altLang="en-US" sz="2600" b="1" dirty="0">
                <a:latin typeface="微軟正黑體" pitchFamily="34" charset="-120"/>
                <a:ea typeface="微軟正黑體" pitchFamily="34" charset="-120"/>
              </a:rPr>
              <a:t>、</a:t>
            </a:r>
            <a:endParaRPr lang="en-US" altLang="zh-TW" sz="2600" b="1" dirty="0">
              <a:latin typeface="微軟正黑體" pitchFamily="34" charset="-120"/>
              <a:ea typeface="微軟正黑體" pitchFamily="34" charset="-120"/>
            </a:endParaRPr>
          </a:p>
          <a:p>
            <a:pPr marL="36576" indent="0">
              <a:lnSpc>
                <a:spcPct val="125000"/>
              </a:lnSpc>
              <a:buNone/>
              <a:tabLst>
                <a:tab pos="571500" algn="l"/>
              </a:tabLst>
            </a:pPr>
            <a:r>
              <a:rPr lang="zh-TW" altLang="en-US" sz="2600" b="1" dirty="0">
                <a:solidFill>
                  <a:srgbClr val="FF0000"/>
                </a:solidFill>
                <a:latin typeface="微軟正黑體" pitchFamily="34" charset="-120"/>
                <a:ea typeface="微軟正黑體" pitchFamily="34" charset="-120"/>
              </a:rPr>
              <a:t>     含氟</a:t>
            </a:r>
            <a:r>
              <a:rPr lang="en-US" altLang="zh-TW" sz="2600" b="1" dirty="0">
                <a:solidFill>
                  <a:srgbClr val="FF0000"/>
                </a:solidFill>
                <a:latin typeface="微軟正黑體" pitchFamily="34" charset="-120"/>
                <a:ea typeface="微軟正黑體" pitchFamily="34" charset="-120"/>
              </a:rPr>
              <a:t>(1000ppm)</a:t>
            </a:r>
            <a:r>
              <a:rPr lang="zh-TW" altLang="en-US" sz="2600" b="1" dirty="0">
                <a:solidFill>
                  <a:srgbClr val="FF0000"/>
                </a:solidFill>
                <a:latin typeface="微軟正黑體" pitchFamily="34" charset="-120"/>
                <a:ea typeface="微軟正黑體" pitchFamily="34" charset="-120"/>
              </a:rPr>
              <a:t>牙膏</a:t>
            </a:r>
            <a:r>
              <a:rPr lang="zh-TW" altLang="en-US" sz="2600" b="1" dirty="0">
                <a:latin typeface="微軟正黑體" pitchFamily="34" charset="-120"/>
                <a:ea typeface="微軟正黑體" pitchFamily="34" charset="-120"/>
              </a:rPr>
              <a:t>等潔牙用具，並時時要求孩子潔牙</a:t>
            </a:r>
            <a:endParaRPr lang="en-US" altLang="zh-TW" sz="2600" b="1" dirty="0">
              <a:latin typeface="微軟正黑體" pitchFamily="34" charset="-120"/>
              <a:ea typeface="微軟正黑體" pitchFamily="34" charset="-120"/>
            </a:endParaRPr>
          </a:p>
          <a:p>
            <a:pPr marL="36576" indent="0">
              <a:lnSpc>
                <a:spcPct val="125000"/>
              </a:lnSpc>
              <a:buNone/>
              <a:tabLst>
                <a:tab pos="571500" algn="l"/>
              </a:tabLst>
            </a:pPr>
            <a:r>
              <a:rPr lang="zh-TW" altLang="en-US" sz="2600" b="1" dirty="0">
                <a:latin typeface="微軟正黑體" pitchFamily="34" charset="-120"/>
                <a:ea typeface="微軟正黑體" pitchFamily="34" charset="-120"/>
              </a:rPr>
              <a:t>     習慣與正確潔牙。</a:t>
            </a:r>
            <a:endParaRPr lang="en-US" altLang="zh-TW" sz="2600" b="1" dirty="0">
              <a:latin typeface="微軟正黑體" pitchFamily="34" charset="-120"/>
              <a:ea typeface="微軟正黑體" pitchFamily="34" charset="-120"/>
            </a:endParaRPr>
          </a:p>
          <a:p>
            <a:pPr>
              <a:lnSpc>
                <a:spcPct val="125000"/>
              </a:lnSpc>
              <a:tabLst>
                <a:tab pos="571500" algn="l"/>
              </a:tabLst>
            </a:pPr>
            <a:r>
              <a:rPr lang="zh-TW" altLang="en-US" sz="2600" b="1" dirty="0">
                <a:solidFill>
                  <a:srgbClr val="FF0000"/>
                </a:solidFill>
                <a:latin typeface="微軟正黑體" pitchFamily="34" charset="-120"/>
                <a:ea typeface="微軟正黑體" pitchFamily="34" charset="-120"/>
              </a:rPr>
              <a:t> </a:t>
            </a:r>
            <a:r>
              <a:rPr lang="en-US" altLang="zh-TW" sz="2600" b="1" dirty="0">
                <a:solidFill>
                  <a:srgbClr val="FF0000"/>
                </a:solidFill>
                <a:latin typeface="微軟正黑體" pitchFamily="34" charset="-120"/>
                <a:ea typeface="微軟正黑體" pitchFamily="34" charset="-120"/>
              </a:rPr>
              <a:t>(</a:t>
            </a:r>
            <a:r>
              <a:rPr lang="zh-TW" altLang="en-US" sz="2600" dirty="0">
                <a:solidFill>
                  <a:srgbClr val="FF0000"/>
                </a:solidFill>
              </a:rPr>
              <a:t>牙刷需定期更換：至少</a:t>
            </a:r>
            <a:r>
              <a:rPr lang="en-US" altLang="zh-TW" sz="2600" dirty="0">
                <a:solidFill>
                  <a:srgbClr val="FF0000"/>
                </a:solidFill>
              </a:rPr>
              <a:t>3</a:t>
            </a:r>
            <a:r>
              <a:rPr lang="zh-TW" altLang="en-US" sz="2600" dirty="0">
                <a:solidFill>
                  <a:srgbClr val="FF0000"/>
                </a:solidFill>
              </a:rPr>
              <a:t>個月更換一次牙刷</a:t>
            </a:r>
            <a:r>
              <a:rPr lang="en-US" altLang="zh-TW" sz="2600" b="1" dirty="0">
                <a:solidFill>
                  <a:srgbClr val="FF0000"/>
                </a:solidFill>
                <a:latin typeface="微軟正黑體" pitchFamily="34" charset="-120"/>
                <a:ea typeface="微軟正黑體" pitchFamily="34" charset="-120"/>
              </a:rPr>
              <a:t>)</a:t>
            </a:r>
            <a:endParaRPr lang="en-US" altLang="zh-TW" sz="2600" dirty="0">
              <a:solidFill>
                <a:srgbClr val="FF0000"/>
              </a:solidFill>
            </a:endParaRPr>
          </a:p>
          <a:p>
            <a:endParaRPr lang="zh-TW" altLang="en-US" dirty="0"/>
          </a:p>
        </p:txBody>
      </p:sp>
      <p:sp>
        <p:nvSpPr>
          <p:cNvPr id="3" name="標題 1"/>
          <p:cNvSpPr>
            <a:spLocks noGrp="1"/>
          </p:cNvSpPr>
          <p:nvPr>
            <p:ph type="title"/>
          </p:nvPr>
        </p:nvSpPr>
        <p:spPr>
          <a:xfrm>
            <a:off x="2567608" y="260648"/>
            <a:ext cx="6840760" cy="1499616"/>
          </a:xfrm>
        </p:spPr>
        <p:txBody>
          <a:bodyPr>
            <a:normAutofit/>
          </a:bodyPr>
          <a:lstStyle/>
          <a:p>
            <a:r>
              <a:rPr lang="zh-TW" altLang="en-US" sz="4800" b="1" dirty="0">
                <a:latin typeface="微軟正黑體" pitchFamily="34" charset="-120"/>
                <a:ea typeface="微軟正黑體" pitchFamily="34" charset="-120"/>
                <a:cs typeface="+mn-cs"/>
              </a:rPr>
              <a:t>口腔潔牙宣導</a:t>
            </a:r>
          </a:p>
        </p:txBody>
      </p:sp>
      <p:sp>
        <p:nvSpPr>
          <p:cNvPr id="4" name="副標題 2"/>
          <p:cNvSpPr txBox="1">
            <a:spLocks/>
          </p:cNvSpPr>
          <p:nvPr/>
        </p:nvSpPr>
        <p:spPr>
          <a:xfrm>
            <a:off x="8688288" y="6525581"/>
            <a:ext cx="1733566" cy="216261"/>
          </a:xfrm>
          <a:prstGeom prst="rect">
            <a:avLst/>
          </a:prstGeom>
        </p:spPr>
        <p:txBody>
          <a:bodyPr vert="horz" tIns="0" rIns="45720" bIns="0" anchor="b">
            <a:normAutofit fontScale="25000" lnSpcReduction="20000"/>
          </a:bodyPr>
          <a:lstStyle>
            <a:lvl1pPr marL="0" indent="0" algn="r"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457200" indent="0" algn="ctr" rtl="0" eaLnBrk="1" latinLnBrk="0" hangingPunct="1">
              <a:spcBef>
                <a:spcPct val="20000"/>
              </a:spcBef>
              <a:buClr>
                <a:schemeClr val="accent1"/>
              </a:buClr>
              <a:buSzPct val="90000"/>
              <a:buFont typeface="Wingdings 2"/>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85000"/>
              <a:buFont typeface="Arial"/>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90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100000"/>
              <a:buFont typeface="Arial"/>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Arial"/>
              <a:buNone/>
              <a:defRPr kumimoji="0" sz="2000" kern="1200" baseline="0">
                <a:solidFill>
                  <a:schemeClr val="tx1"/>
                </a:solidFill>
                <a:latin typeface="+mn-lt"/>
                <a:ea typeface="+mn-ea"/>
                <a:cs typeface="+mn-cs"/>
              </a:defRPr>
            </a:lvl6pPr>
            <a:lvl7pPr marL="2743200" indent="0" algn="ctr" rtl="0" eaLnBrk="1" latinLnBrk="0" hangingPunct="1">
              <a:spcBef>
                <a:spcPct val="20000"/>
              </a:spcBef>
              <a:buClr>
                <a:schemeClr val="accent6"/>
              </a:buClr>
              <a:buSzPct val="100000"/>
              <a:buFont typeface="Arial"/>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9pPr>
          </a:lstStyle>
          <a:p>
            <a:pPr>
              <a:buClr>
                <a:srgbClr val="6EA0B0"/>
              </a:buClr>
            </a:pPr>
            <a:endParaRPr lang="en-US" altLang="zh-TW" dirty="0">
              <a:solidFill>
                <a:prstClr val="white"/>
              </a:solidFill>
            </a:endParaRPr>
          </a:p>
          <a:p>
            <a:pPr>
              <a:buClr>
                <a:srgbClr val="6EA0B0"/>
              </a:buClr>
            </a:pPr>
            <a:r>
              <a:rPr lang="zh-TW" altLang="en-US" sz="4000" dirty="0">
                <a:solidFill>
                  <a:prstClr val="white"/>
                </a:solidFill>
              </a:rPr>
              <a:t>大同國小</a:t>
            </a:r>
            <a:r>
              <a:rPr lang="en-US" altLang="zh-TW" sz="4000" dirty="0">
                <a:solidFill>
                  <a:prstClr val="white"/>
                </a:solidFill>
              </a:rPr>
              <a:t>110</a:t>
            </a:r>
            <a:r>
              <a:rPr lang="zh-TW" altLang="en-US" sz="4000" dirty="0">
                <a:solidFill>
                  <a:prstClr val="white"/>
                </a:solidFill>
              </a:rPr>
              <a:t>學年度 班親會</a:t>
            </a:r>
            <a:br>
              <a:rPr lang="zh-TW" altLang="en-US" dirty="0">
                <a:solidFill>
                  <a:prstClr val="white"/>
                </a:solidFill>
              </a:rPr>
            </a:br>
            <a:endParaRPr lang="zh-TW" altLang="en-US" dirty="0">
              <a:solidFill>
                <a:prstClr val="white"/>
              </a:solidFill>
            </a:endParaRPr>
          </a:p>
        </p:txBody>
      </p:sp>
    </p:spTree>
    <p:extLst>
      <p:ext uri="{BB962C8B-B14F-4D97-AF65-F5344CB8AC3E}">
        <p14:creationId xmlns:p14="http://schemas.microsoft.com/office/powerpoint/2010/main" val="2606877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7568" y="96418"/>
            <a:ext cx="5184576" cy="6639896"/>
          </a:xfrm>
        </p:spPr>
      </p:pic>
      <p:sp>
        <p:nvSpPr>
          <p:cNvPr id="3" name="矩形 2"/>
          <p:cNvSpPr/>
          <p:nvPr/>
        </p:nvSpPr>
        <p:spPr>
          <a:xfrm>
            <a:off x="7968208" y="224476"/>
            <a:ext cx="648072" cy="6494085"/>
          </a:xfrm>
          <a:prstGeom prst="rect">
            <a:avLst/>
          </a:prstGeom>
        </p:spPr>
        <p:txBody>
          <a:bodyPr wrap="square">
            <a:spAutoFit/>
          </a:bodyPr>
          <a:lstStyle/>
          <a:p>
            <a:pPr>
              <a:buClrTx/>
              <a:buFontTx/>
              <a:buNone/>
            </a:pPr>
            <a:r>
              <a:rPr lang="zh-TW" altLang="en-US" sz="3200" b="1" kern="1200" dirty="0">
                <a:solidFill>
                  <a:prstClr val="white"/>
                </a:solidFill>
                <a:ea typeface="微軟正黑體" panose="020B0604030504040204" pitchFamily="34" charset="-120"/>
                <a:cs typeface="+mn-cs"/>
              </a:rPr>
              <a:t>一</a:t>
            </a:r>
            <a:endParaRPr lang="en-US" altLang="zh-TW" sz="3200" b="1" kern="1200" dirty="0">
              <a:solidFill>
                <a:prstClr val="white"/>
              </a:solidFill>
              <a:ea typeface="微軟正黑體" panose="020B0604030504040204" pitchFamily="34" charset="-120"/>
              <a:cs typeface="+mn-cs"/>
            </a:endParaRPr>
          </a:p>
          <a:p>
            <a:pPr>
              <a:buClrTx/>
              <a:buFontTx/>
              <a:buNone/>
            </a:pPr>
            <a:r>
              <a:rPr lang="zh-TW" altLang="en-US" sz="3200" b="1" kern="1200" dirty="0">
                <a:solidFill>
                  <a:prstClr val="white"/>
                </a:solidFill>
                <a:ea typeface="微軟正黑體" panose="020B0604030504040204" pitchFamily="34" charset="-120"/>
                <a:cs typeface="+mn-cs"/>
              </a:rPr>
              <a:t>張</a:t>
            </a:r>
            <a:endParaRPr lang="en-US" altLang="zh-TW" sz="3200" b="1" kern="1200" dirty="0">
              <a:solidFill>
                <a:prstClr val="white"/>
              </a:solidFill>
              <a:ea typeface="微軟正黑體" panose="020B0604030504040204" pitchFamily="34" charset="-120"/>
              <a:cs typeface="+mn-cs"/>
            </a:endParaRPr>
          </a:p>
          <a:p>
            <a:pPr>
              <a:buClrTx/>
              <a:buFontTx/>
              <a:buNone/>
            </a:pPr>
            <a:r>
              <a:rPr lang="zh-TW" altLang="en-US" sz="3200" b="1" kern="1200" dirty="0">
                <a:solidFill>
                  <a:prstClr val="white"/>
                </a:solidFill>
                <a:ea typeface="微軟正黑體" panose="020B0604030504040204" pitchFamily="34" charset="-120"/>
                <a:cs typeface="+mn-cs"/>
              </a:rPr>
              <a:t>圖</a:t>
            </a:r>
            <a:endParaRPr lang="en-US" altLang="zh-TW" sz="3200" b="1" kern="1200" dirty="0">
              <a:solidFill>
                <a:prstClr val="white"/>
              </a:solidFill>
              <a:ea typeface="微軟正黑體" panose="020B0604030504040204" pitchFamily="34" charset="-120"/>
              <a:cs typeface="+mn-cs"/>
            </a:endParaRPr>
          </a:p>
          <a:p>
            <a:pPr>
              <a:buClrTx/>
              <a:buFontTx/>
              <a:buNone/>
            </a:pPr>
            <a:r>
              <a:rPr lang="zh-TW" altLang="en-US" sz="3200" b="1" kern="1200" dirty="0">
                <a:solidFill>
                  <a:prstClr val="white"/>
                </a:solidFill>
                <a:ea typeface="微軟正黑體" panose="020B0604030504040204" pitchFamily="34" charset="-120"/>
                <a:cs typeface="+mn-cs"/>
              </a:rPr>
              <a:t>知</a:t>
            </a:r>
            <a:endParaRPr lang="en-US" altLang="zh-TW" sz="3200" b="1" kern="1200" dirty="0">
              <a:solidFill>
                <a:prstClr val="white"/>
              </a:solidFill>
              <a:ea typeface="微軟正黑體" panose="020B0604030504040204" pitchFamily="34" charset="-120"/>
              <a:cs typeface="+mn-cs"/>
            </a:endParaRPr>
          </a:p>
          <a:p>
            <a:pPr>
              <a:buClrTx/>
              <a:buFontTx/>
              <a:buNone/>
            </a:pPr>
            <a:r>
              <a:rPr lang="zh-TW" altLang="en-US" sz="3200" b="1" kern="1200" dirty="0">
                <a:solidFill>
                  <a:prstClr val="white"/>
                </a:solidFill>
                <a:ea typeface="微軟正黑體" panose="020B0604030504040204" pitchFamily="34" charset="-120"/>
                <a:cs typeface="+mn-cs"/>
              </a:rPr>
              <a:t>道</a:t>
            </a:r>
            <a:endParaRPr lang="en-US" altLang="zh-TW" sz="3200" b="1" kern="1200" dirty="0">
              <a:solidFill>
                <a:prstClr val="white"/>
              </a:solidFill>
              <a:ea typeface="微軟正黑體" panose="020B0604030504040204" pitchFamily="34" charset="-120"/>
              <a:cs typeface="+mn-cs"/>
            </a:endParaRPr>
          </a:p>
          <a:p>
            <a:pPr>
              <a:buClrTx/>
              <a:buFontTx/>
              <a:buNone/>
            </a:pPr>
            <a:r>
              <a:rPr lang="zh-TW" altLang="en-US" sz="3200" b="1" kern="1200" dirty="0">
                <a:solidFill>
                  <a:prstClr val="white"/>
                </a:solidFill>
                <a:ea typeface="微軟正黑體" panose="020B0604030504040204" pitchFamily="34" charset="-120"/>
                <a:cs typeface="+mn-cs"/>
              </a:rPr>
              <a:t>如</a:t>
            </a:r>
            <a:endParaRPr lang="en-US" altLang="zh-TW" sz="3200" b="1" kern="1200" dirty="0">
              <a:solidFill>
                <a:prstClr val="white"/>
              </a:solidFill>
              <a:ea typeface="微軟正黑體" panose="020B0604030504040204" pitchFamily="34" charset="-120"/>
              <a:cs typeface="+mn-cs"/>
            </a:endParaRPr>
          </a:p>
          <a:p>
            <a:pPr>
              <a:buClrTx/>
              <a:buFontTx/>
              <a:buNone/>
            </a:pPr>
            <a:r>
              <a:rPr lang="zh-TW" altLang="en-US" sz="3200" b="1" kern="1200" dirty="0">
                <a:solidFill>
                  <a:prstClr val="white"/>
                </a:solidFill>
                <a:ea typeface="微軟正黑體" panose="020B0604030504040204" pitchFamily="34" charset="-120"/>
                <a:cs typeface="+mn-cs"/>
              </a:rPr>
              <a:t>何</a:t>
            </a:r>
            <a:endParaRPr lang="en-US" altLang="zh-TW" sz="3200" b="1" kern="1200" dirty="0">
              <a:solidFill>
                <a:prstClr val="white"/>
              </a:solidFill>
              <a:ea typeface="微軟正黑體" panose="020B0604030504040204" pitchFamily="34" charset="-120"/>
              <a:cs typeface="+mn-cs"/>
            </a:endParaRPr>
          </a:p>
          <a:p>
            <a:pPr>
              <a:buClrTx/>
              <a:buFontTx/>
              <a:buNone/>
            </a:pPr>
            <a:r>
              <a:rPr lang="zh-TW" altLang="en-US" sz="3200" b="1" kern="1200" dirty="0">
                <a:solidFill>
                  <a:prstClr val="white"/>
                </a:solidFill>
                <a:ea typeface="微軟正黑體" panose="020B0604030504040204" pitchFamily="34" charset="-120"/>
                <a:cs typeface="+mn-cs"/>
              </a:rPr>
              <a:t>幫</a:t>
            </a:r>
            <a:endParaRPr lang="en-US" altLang="zh-TW" sz="3200" b="1" kern="1200" dirty="0">
              <a:solidFill>
                <a:prstClr val="white"/>
              </a:solidFill>
              <a:ea typeface="微軟正黑體" panose="020B0604030504040204" pitchFamily="34" charset="-120"/>
              <a:cs typeface="+mn-cs"/>
            </a:endParaRPr>
          </a:p>
          <a:p>
            <a:pPr>
              <a:buClrTx/>
              <a:buFontTx/>
              <a:buNone/>
            </a:pPr>
            <a:r>
              <a:rPr lang="zh-TW" altLang="en-US" sz="3200" b="1" kern="1200" dirty="0">
                <a:solidFill>
                  <a:prstClr val="white"/>
                </a:solidFill>
                <a:ea typeface="微軟正黑體" panose="020B0604030504040204" pitchFamily="34" charset="-120"/>
                <a:cs typeface="+mn-cs"/>
              </a:rPr>
              <a:t>助</a:t>
            </a:r>
            <a:endParaRPr lang="en-US" altLang="zh-TW" sz="3200" b="1" kern="1200" dirty="0">
              <a:solidFill>
                <a:prstClr val="white"/>
              </a:solidFill>
              <a:ea typeface="微軟正黑體" panose="020B0604030504040204" pitchFamily="34" charset="-120"/>
              <a:cs typeface="+mn-cs"/>
            </a:endParaRPr>
          </a:p>
          <a:p>
            <a:pPr>
              <a:buClrTx/>
              <a:buFontTx/>
              <a:buNone/>
            </a:pPr>
            <a:r>
              <a:rPr lang="zh-TW" altLang="en-US" sz="3200" b="1" kern="1200" dirty="0">
                <a:solidFill>
                  <a:prstClr val="white"/>
                </a:solidFill>
                <a:ea typeface="微軟正黑體" panose="020B0604030504040204" pitchFamily="34" charset="-120"/>
                <a:cs typeface="+mn-cs"/>
              </a:rPr>
              <a:t>您</a:t>
            </a:r>
            <a:endParaRPr lang="en-US" altLang="zh-TW" sz="3200" b="1" kern="1200" dirty="0">
              <a:solidFill>
                <a:prstClr val="white"/>
              </a:solidFill>
              <a:ea typeface="微軟正黑體" panose="020B0604030504040204" pitchFamily="34" charset="-120"/>
              <a:cs typeface="+mn-cs"/>
            </a:endParaRPr>
          </a:p>
          <a:p>
            <a:pPr>
              <a:buClrTx/>
              <a:buFontTx/>
              <a:buNone/>
            </a:pPr>
            <a:r>
              <a:rPr lang="zh-TW" altLang="en-US" sz="3200" b="1" kern="1200" dirty="0">
                <a:solidFill>
                  <a:prstClr val="white"/>
                </a:solidFill>
                <a:ea typeface="微軟正黑體" panose="020B0604030504040204" pitchFamily="34" charset="-120"/>
                <a:cs typeface="+mn-cs"/>
              </a:rPr>
              <a:t>的</a:t>
            </a:r>
            <a:endParaRPr lang="en-US" altLang="zh-TW" sz="3200" b="1" kern="1200" dirty="0">
              <a:solidFill>
                <a:prstClr val="white"/>
              </a:solidFill>
              <a:ea typeface="微軟正黑體" panose="020B0604030504040204" pitchFamily="34" charset="-120"/>
              <a:cs typeface="+mn-cs"/>
            </a:endParaRPr>
          </a:p>
          <a:p>
            <a:pPr>
              <a:buClrTx/>
              <a:buFontTx/>
              <a:buNone/>
            </a:pPr>
            <a:r>
              <a:rPr lang="zh-TW" altLang="en-US" sz="3200" b="1" kern="1200" dirty="0">
                <a:solidFill>
                  <a:prstClr val="white"/>
                </a:solidFill>
                <a:ea typeface="微軟正黑體" panose="020B0604030504040204" pitchFamily="34" charset="-120"/>
                <a:cs typeface="+mn-cs"/>
              </a:rPr>
              <a:t>孩</a:t>
            </a:r>
            <a:endParaRPr lang="en-US" altLang="zh-TW" sz="3200" b="1" kern="1200" dirty="0">
              <a:solidFill>
                <a:prstClr val="white"/>
              </a:solidFill>
              <a:ea typeface="微軟正黑體" panose="020B0604030504040204" pitchFamily="34" charset="-120"/>
              <a:cs typeface="+mn-cs"/>
            </a:endParaRPr>
          </a:p>
          <a:p>
            <a:pPr>
              <a:buClrTx/>
              <a:buFontTx/>
              <a:buNone/>
            </a:pPr>
            <a:r>
              <a:rPr lang="zh-TW" altLang="en-US" sz="3200" b="1" kern="1200" dirty="0">
                <a:solidFill>
                  <a:prstClr val="white"/>
                </a:solidFill>
                <a:ea typeface="微軟正黑體" panose="020B0604030504040204" pitchFamily="34" charset="-120"/>
                <a:cs typeface="+mn-cs"/>
              </a:rPr>
              <a:t>子</a:t>
            </a:r>
            <a:endParaRPr lang="zh-TW" altLang="en-US" sz="3200" kern="1200" dirty="0">
              <a:solidFill>
                <a:prstClr val="white"/>
              </a:solidFill>
              <a:ea typeface="微軟正黑體" panose="020B0604030504040204" pitchFamily="34" charset="-120"/>
              <a:cs typeface="+mn-cs"/>
            </a:endParaRPr>
          </a:p>
        </p:txBody>
      </p:sp>
      <p:sp>
        <p:nvSpPr>
          <p:cNvPr id="4" name="副標題 2"/>
          <p:cNvSpPr txBox="1">
            <a:spLocks/>
          </p:cNvSpPr>
          <p:nvPr/>
        </p:nvSpPr>
        <p:spPr>
          <a:xfrm>
            <a:off x="8688288" y="6525581"/>
            <a:ext cx="1733566" cy="216261"/>
          </a:xfrm>
          <a:prstGeom prst="rect">
            <a:avLst/>
          </a:prstGeom>
        </p:spPr>
        <p:txBody>
          <a:bodyPr vert="horz" tIns="0" rIns="45720" bIns="0" anchor="b">
            <a:normAutofit fontScale="25000" lnSpcReduction="20000"/>
          </a:bodyPr>
          <a:lstStyle>
            <a:lvl1pPr marL="0" indent="0" algn="r"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457200" indent="0" algn="ctr" rtl="0" eaLnBrk="1" latinLnBrk="0" hangingPunct="1">
              <a:spcBef>
                <a:spcPct val="20000"/>
              </a:spcBef>
              <a:buClr>
                <a:schemeClr val="accent1"/>
              </a:buClr>
              <a:buSzPct val="90000"/>
              <a:buFont typeface="Wingdings 2"/>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85000"/>
              <a:buFont typeface="Arial"/>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90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100000"/>
              <a:buFont typeface="Arial"/>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Arial"/>
              <a:buNone/>
              <a:defRPr kumimoji="0" sz="2000" kern="1200" baseline="0">
                <a:solidFill>
                  <a:schemeClr val="tx1"/>
                </a:solidFill>
                <a:latin typeface="+mn-lt"/>
                <a:ea typeface="+mn-ea"/>
                <a:cs typeface="+mn-cs"/>
              </a:defRPr>
            </a:lvl6pPr>
            <a:lvl7pPr marL="2743200" indent="0" algn="ctr" rtl="0" eaLnBrk="1" latinLnBrk="0" hangingPunct="1">
              <a:spcBef>
                <a:spcPct val="20000"/>
              </a:spcBef>
              <a:buClr>
                <a:schemeClr val="accent6"/>
              </a:buClr>
              <a:buSzPct val="100000"/>
              <a:buFont typeface="Arial"/>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9pPr>
          </a:lstStyle>
          <a:p>
            <a:pPr>
              <a:buClr>
                <a:srgbClr val="6EA0B0"/>
              </a:buClr>
            </a:pPr>
            <a:endParaRPr lang="en-US" altLang="zh-TW" dirty="0">
              <a:solidFill>
                <a:prstClr val="white"/>
              </a:solidFill>
            </a:endParaRPr>
          </a:p>
          <a:p>
            <a:pPr>
              <a:buClr>
                <a:srgbClr val="6EA0B0"/>
              </a:buClr>
            </a:pPr>
            <a:r>
              <a:rPr lang="zh-TW" altLang="en-US" sz="4000" dirty="0">
                <a:solidFill>
                  <a:prstClr val="white"/>
                </a:solidFill>
              </a:rPr>
              <a:t>大同國小</a:t>
            </a:r>
            <a:r>
              <a:rPr lang="en-US" altLang="zh-TW" sz="4000" dirty="0">
                <a:solidFill>
                  <a:prstClr val="white"/>
                </a:solidFill>
              </a:rPr>
              <a:t>110</a:t>
            </a:r>
            <a:r>
              <a:rPr lang="zh-TW" altLang="en-US" sz="4000" dirty="0">
                <a:solidFill>
                  <a:prstClr val="white"/>
                </a:solidFill>
              </a:rPr>
              <a:t>學年度 班親會</a:t>
            </a:r>
            <a:br>
              <a:rPr lang="zh-TW" altLang="en-US" dirty="0">
                <a:solidFill>
                  <a:prstClr val="white"/>
                </a:solidFill>
              </a:rPr>
            </a:br>
            <a:endParaRPr lang="zh-TW" altLang="en-US" dirty="0">
              <a:solidFill>
                <a:prstClr val="white"/>
              </a:solidFill>
            </a:endParaRPr>
          </a:p>
        </p:txBody>
      </p:sp>
    </p:spTree>
    <p:extLst>
      <p:ext uri="{BB962C8B-B14F-4D97-AF65-F5344CB8AC3E}">
        <p14:creationId xmlns:p14="http://schemas.microsoft.com/office/powerpoint/2010/main" val="243984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4095" y="116632"/>
            <a:ext cx="9720072" cy="1499616"/>
          </a:xfrm>
        </p:spPr>
        <p:txBody>
          <a:bodyPr>
            <a:normAutofit/>
          </a:bodyPr>
          <a:lstStyle/>
          <a:p>
            <a:pPr algn="ctr"/>
            <a:r>
              <a:rPr lang="zh-TW" altLang="en-US" b="1" dirty="0"/>
              <a:t>臼齒窩溝封填</a:t>
            </a:r>
            <a:r>
              <a:rPr lang="en-US" altLang="zh-TW" b="1" dirty="0"/>
              <a:t>-</a:t>
            </a:r>
            <a:r>
              <a:rPr lang="zh-TW" altLang="en-US" b="1" dirty="0"/>
              <a:t>顧好錢包與孩子 </a:t>
            </a:r>
            <a:endParaRPr lang="zh-TW" altLang="en-US" dirty="0"/>
          </a:p>
        </p:txBody>
      </p:sp>
      <p:sp>
        <p:nvSpPr>
          <p:cNvPr id="3" name="內容版面配置區 2"/>
          <p:cNvSpPr>
            <a:spLocks noGrp="1"/>
          </p:cNvSpPr>
          <p:nvPr>
            <p:ph idx="1"/>
          </p:nvPr>
        </p:nvSpPr>
        <p:spPr>
          <a:xfrm>
            <a:off x="2423592" y="1556792"/>
            <a:ext cx="7467600" cy="4925144"/>
          </a:xfrm>
        </p:spPr>
        <p:txBody>
          <a:bodyPr>
            <a:normAutofit fontScale="92500" lnSpcReduction="10000"/>
          </a:bodyPr>
          <a:lstStyle/>
          <a:p>
            <a:r>
              <a:rPr lang="zh-TW" altLang="en-US" b="1" dirty="0">
                <a:solidFill>
                  <a:srgbClr val="FF0000"/>
                </a:solidFill>
              </a:rPr>
              <a:t>窩溝封填</a:t>
            </a:r>
            <a:br>
              <a:rPr lang="en-US" altLang="zh-TW" b="1" dirty="0"/>
            </a:br>
            <a:r>
              <a:rPr lang="zh-TW" altLang="en-US" dirty="0"/>
              <a:t>是指在臼齒完全長出且牙面窩溝還沒有被蛀蝕之前，使用窩溝封劑填滿這些隙縫，阻止食物殘渣和細菌的侵入，防止齲齒</a:t>
            </a:r>
            <a:endParaRPr lang="en-US" altLang="zh-TW" dirty="0"/>
          </a:p>
          <a:p>
            <a:r>
              <a:rPr lang="zh-TW" altLang="en-US" b="1" dirty="0">
                <a:solidFill>
                  <a:srgbClr val="FF0000"/>
                </a:solidFill>
              </a:rPr>
              <a:t>窩溝封填服務之實施對象為何？</a:t>
            </a:r>
            <a:br>
              <a:rPr lang="en-US" altLang="zh-TW" b="1" dirty="0"/>
            </a:br>
            <a:r>
              <a:rPr lang="zh-TW" altLang="en-US" dirty="0"/>
              <a:t>滿六歲但不足九歲</a:t>
            </a:r>
            <a:r>
              <a:rPr lang="zh-TW" altLang="en-US" b="1" dirty="0"/>
              <a:t> </a:t>
            </a:r>
            <a:r>
              <a:rPr lang="en-US" altLang="zh-TW" b="1" dirty="0"/>
              <a:t>(</a:t>
            </a:r>
            <a:r>
              <a:rPr lang="zh-TW" altLang="en-US" dirty="0"/>
              <a:t>基本上為小一、小二</a:t>
            </a:r>
            <a:r>
              <a:rPr lang="en-US" altLang="zh-TW" dirty="0"/>
              <a:t>)</a:t>
            </a:r>
          </a:p>
          <a:p>
            <a:r>
              <a:rPr lang="zh-TW" altLang="en-US" b="1" dirty="0">
                <a:solidFill>
                  <a:srgbClr val="FF0000"/>
                </a:solidFill>
              </a:rPr>
              <a:t>接受窩溝封填服務需要多久時間？會不舒服嗎？</a:t>
            </a:r>
            <a:br>
              <a:rPr lang="en-US" altLang="zh-TW" b="1" dirty="0"/>
            </a:br>
            <a:r>
              <a:rPr lang="zh-TW" altLang="en-US" dirty="0"/>
              <a:t>一、學童的第一大臼齒必須完全長出，且無</a:t>
            </a:r>
            <a:br>
              <a:rPr lang="en-US" altLang="zh-TW" dirty="0"/>
            </a:br>
            <a:r>
              <a:rPr lang="zh-TW" altLang="en-US" dirty="0"/>
              <a:t>       明顯蛀蝕才可施作窩溝封填。</a:t>
            </a:r>
            <a:br>
              <a:rPr lang="zh-TW" altLang="en-US" dirty="0"/>
            </a:br>
            <a:r>
              <a:rPr lang="zh-TW" altLang="en-US" dirty="0"/>
              <a:t>二、施作時間大約需要 </a:t>
            </a:r>
            <a:r>
              <a:rPr lang="en-US" altLang="zh-TW" dirty="0"/>
              <a:t>15-30 </a:t>
            </a:r>
            <a:r>
              <a:rPr lang="zh-TW" altLang="en-US" dirty="0"/>
              <a:t>分鐘，無痛。</a:t>
            </a:r>
          </a:p>
        </p:txBody>
      </p:sp>
      <p:sp>
        <p:nvSpPr>
          <p:cNvPr id="4" name="副標題 2"/>
          <p:cNvSpPr txBox="1">
            <a:spLocks/>
          </p:cNvSpPr>
          <p:nvPr/>
        </p:nvSpPr>
        <p:spPr>
          <a:xfrm>
            <a:off x="8688288" y="6525581"/>
            <a:ext cx="1733566" cy="216261"/>
          </a:xfrm>
          <a:prstGeom prst="rect">
            <a:avLst/>
          </a:prstGeom>
        </p:spPr>
        <p:txBody>
          <a:bodyPr vert="horz" tIns="0" rIns="45720" bIns="0" anchor="b">
            <a:normAutofit fontScale="25000" lnSpcReduction="20000"/>
          </a:bodyPr>
          <a:lstStyle>
            <a:lvl1pPr marL="0" indent="0" algn="r"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457200" indent="0" algn="ctr" rtl="0" eaLnBrk="1" latinLnBrk="0" hangingPunct="1">
              <a:spcBef>
                <a:spcPct val="20000"/>
              </a:spcBef>
              <a:buClr>
                <a:schemeClr val="accent1"/>
              </a:buClr>
              <a:buSzPct val="90000"/>
              <a:buFont typeface="Wingdings 2"/>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85000"/>
              <a:buFont typeface="Arial"/>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90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100000"/>
              <a:buFont typeface="Arial"/>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Arial"/>
              <a:buNone/>
              <a:defRPr kumimoji="0" sz="2000" kern="1200" baseline="0">
                <a:solidFill>
                  <a:schemeClr val="tx1"/>
                </a:solidFill>
                <a:latin typeface="+mn-lt"/>
                <a:ea typeface="+mn-ea"/>
                <a:cs typeface="+mn-cs"/>
              </a:defRPr>
            </a:lvl6pPr>
            <a:lvl7pPr marL="2743200" indent="0" algn="ctr" rtl="0" eaLnBrk="1" latinLnBrk="0" hangingPunct="1">
              <a:spcBef>
                <a:spcPct val="20000"/>
              </a:spcBef>
              <a:buClr>
                <a:schemeClr val="accent6"/>
              </a:buClr>
              <a:buSzPct val="100000"/>
              <a:buFont typeface="Arial"/>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9pPr>
          </a:lstStyle>
          <a:p>
            <a:pPr>
              <a:buClr>
                <a:srgbClr val="6EA0B0"/>
              </a:buClr>
            </a:pPr>
            <a:endParaRPr lang="en-US" altLang="zh-TW" dirty="0">
              <a:solidFill>
                <a:prstClr val="white"/>
              </a:solidFill>
            </a:endParaRPr>
          </a:p>
          <a:p>
            <a:pPr>
              <a:buClr>
                <a:srgbClr val="6EA0B0"/>
              </a:buClr>
            </a:pPr>
            <a:r>
              <a:rPr lang="zh-TW" altLang="en-US" sz="4000" dirty="0">
                <a:solidFill>
                  <a:prstClr val="white"/>
                </a:solidFill>
              </a:rPr>
              <a:t>大同國小</a:t>
            </a:r>
            <a:r>
              <a:rPr lang="en-US" altLang="zh-TW" sz="4000" dirty="0">
                <a:solidFill>
                  <a:prstClr val="white"/>
                </a:solidFill>
              </a:rPr>
              <a:t>110</a:t>
            </a:r>
            <a:r>
              <a:rPr lang="zh-TW" altLang="en-US" sz="4000" dirty="0">
                <a:solidFill>
                  <a:prstClr val="white"/>
                </a:solidFill>
              </a:rPr>
              <a:t>學年度 班親會</a:t>
            </a:r>
            <a:br>
              <a:rPr lang="zh-TW" altLang="en-US" dirty="0">
                <a:solidFill>
                  <a:prstClr val="white"/>
                </a:solidFill>
              </a:rPr>
            </a:br>
            <a:endParaRPr lang="zh-TW" altLang="en-US" dirty="0">
              <a:solidFill>
                <a:prstClr val="white"/>
              </a:solidFill>
            </a:endParaRPr>
          </a:p>
        </p:txBody>
      </p:sp>
    </p:spTree>
    <p:extLst>
      <p:ext uri="{BB962C8B-B14F-4D97-AF65-F5344CB8AC3E}">
        <p14:creationId xmlns:p14="http://schemas.microsoft.com/office/powerpoint/2010/main" val="960067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5560" y="908721"/>
            <a:ext cx="7879588" cy="5553839"/>
          </a:xfrm>
          <a:prstGeom prst="rect">
            <a:avLst/>
          </a:prstGeom>
        </p:spPr>
      </p:pic>
      <p:sp>
        <p:nvSpPr>
          <p:cNvPr id="8" name="標題 1"/>
          <p:cNvSpPr>
            <a:spLocks noGrp="1"/>
          </p:cNvSpPr>
          <p:nvPr>
            <p:ph type="title"/>
          </p:nvPr>
        </p:nvSpPr>
        <p:spPr>
          <a:xfrm>
            <a:off x="1778666" y="188640"/>
            <a:ext cx="8280920" cy="792088"/>
          </a:xfrm>
        </p:spPr>
        <p:txBody>
          <a:bodyPr>
            <a:normAutofit fontScale="90000"/>
          </a:bodyPr>
          <a:lstStyle/>
          <a:p>
            <a:pPr algn="ctr"/>
            <a:r>
              <a:rPr lang="zh-TW" altLang="en-US" b="1" dirty="0">
                <a:solidFill>
                  <a:srgbClr val="FF0000"/>
                </a:solidFill>
              </a:rPr>
              <a:t>滿六歲不足九歲有補助</a:t>
            </a:r>
            <a:r>
              <a:rPr lang="zh-TW" altLang="en-US" b="1" dirty="0">
                <a:solidFill>
                  <a:srgbClr val="FFFF00"/>
                </a:solidFill>
              </a:rPr>
              <a:t>不用自費</a:t>
            </a:r>
          </a:p>
        </p:txBody>
      </p:sp>
      <p:sp>
        <p:nvSpPr>
          <p:cNvPr id="9" name="副標題 2"/>
          <p:cNvSpPr txBox="1">
            <a:spLocks/>
          </p:cNvSpPr>
          <p:nvPr/>
        </p:nvSpPr>
        <p:spPr>
          <a:xfrm>
            <a:off x="8688288" y="6525581"/>
            <a:ext cx="1733566" cy="216261"/>
          </a:xfrm>
          <a:prstGeom prst="rect">
            <a:avLst/>
          </a:prstGeom>
        </p:spPr>
        <p:txBody>
          <a:bodyPr vert="horz" tIns="0" rIns="45720" bIns="0" anchor="b">
            <a:normAutofit fontScale="25000" lnSpcReduction="20000"/>
          </a:bodyPr>
          <a:lstStyle>
            <a:lvl1pPr marL="0" indent="0" algn="r"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457200" indent="0" algn="ctr" rtl="0" eaLnBrk="1" latinLnBrk="0" hangingPunct="1">
              <a:spcBef>
                <a:spcPct val="20000"/>
              </a:spcBef>
              <a:buClr>
                <a:schemeClr val="accent1"/>
              </a:buClr>
              <a:buSzPct val="90000"/>
              <a:buFont typeface="Wingdings 2"/>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85000"/>
              <a:buFont typeface="Arial"/>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90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100000"/>
              <a:buFont typeface="Arial"/>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Arial"/>
              <a:buNone/>
              <a:defRPr kumimoji="0" sz="2000" kern="1200" baseline="0">
                <a:solidFill>
                  <a:schemeClr val="tx1"/>
                </a:solidFill>
                <a:latin typeface="+mn-lt"/>
                <a:ea typeface="+mn-ea"/>
                <a:cs typeface="+mn-cs"/>
              </a:defRPr>
            </a:lvl6pPr>
            <a:lvl7pPr marL="2743200" indent="0" algn="ctr" rtl="0" eaLnBrk="1" latinLnBrk="0" hangingPunct="1">
              <a:spcBef>
                <a:spcPct val="20000"/>
              </a:spcBef>
              <a:buClr>
                <a:schemeClr val="accent6"/>
              </a:buClr>
              <a:buSzPct val="100000"/>
              <a:buFont typeface="Arial"/>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9pPr>
          </a:lstStyle>
          <a:p>
            <a:pPr>
              <a:buClr>
                <a:srgbClr val="6EA0B0"/>
              </a:buClr>
            </a:pPr>
            <a:endParaRPr lang="en-US" altLang="zh-TW" dirty="0">
              <a:solidFill>
                <a:prstClr val="white"/>
              </a:solidFill>
            </a:endParaRPr>
          </a:p>
          <a:p>
            <a:pPr>
              <a:buClr>
                <a:srgbClr val="6EA0B0"/>
              </a:buClr>
            </a:pPr>
            <a:r>
              <a:rPr lang="zh-TW" altLang="en-US" sz="4000" dirty="0">
                <a:solidFill>
                  <a:prstClr val="white"/>
                </a:solidFill>
              </a:rPr>
              <a:t>大同國小</a:t>
            </a:r>
            <a:r>
              <a:rPr lang="en-US" altLang="zh-TW" sz="4000" dirty="0">
                <a:solidFill>
                  <a:prstClr val="white"/>
                </a:solidFill>
              </a:rPr>
              <a:t>110</a:t>
            </a:r>
            <a:r>
              <a:rPr lang="zh-TW" altLang="en-US" sz="4000" dirty="0">
                <a:solidFill>
                  <a:prstClr val="white"/>
                </a:solidFill>
              </a:rPr>
              <a:t>學年度 班親會</a:t>
            </a:r>
            <a:br>
              <a:rPr lang="zh-TW" altLang="en-US" dirty="0">
                <a:solidFill>
                  <a:prstClr val="white"/>
                </a:solidFill>
              </a:rPr>
            </a:br>
            <a:endParaRPr lang="zh-TW" altLang="en-US" dirty="0">
              <a:solidFill>
                <a:prstClr val="white"/>
              </a:solidFill>
            </a:endParaRPr>
          </a:p>
        </p:txBody>
      </p:sp>
    </p:spTree>
    <p:extLst>
      <p:ext uri="{BB962C8B-B14F-4D97-AF65-F5344CB8AC3E}">
        <p14:creationId xmlns:p14="http://schemas.microsoft.com/office/powerpoint/2010/main" val="1127827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3592" y="1196752"/>
            <a:ext cx="7128792" cy="3416320"/>
          </a:xfrm>
          <a:prstGeom prst="rect">
            <a:avLst/>
          </a:prstGeom>
        </p:spPr>
        <p:txBody>
          <a:bodyPr wrap="square">
            <a:spAutoFit/>
          </a:bodyPr>
          <a:lstStyle/>
          <a:p>
            <a:pPr>
              <a:buClrTx/>
              <a:buFontTx/>
              <a:buNone/>
            </a:pPr>
            <a:r>
              <a:rPr lang="zh-TW" altLang="en-US" sz="5400" b="1" kern="1200" dirty="0">
                <a:solidFill>
                  <a:prstClr val="white"/>
                </a:solidFill>
                <a:ea typeface="微軟正黑體" panose="020B0604030504040204" pitchFamily="34" charset="-120"/>
                <a:cs typeface="+mn-cs"/>
              </a:rPr>
              <a:t>疫情狀況不穩定，希望大家做好防疫工作，好的習慣都是從家庭養成，希望大家都能平安順利</a:t>
            </a:r>
          </a:p>
        </p:txBody>
      </p:sp>
      <p:sp>
        <p:nvSpPr>
          <p:cNvPr id="3" name="副標題 2"/>
          <p:cNvSpPr txBox="1">
            <a:spLocks/>
          </p:cNvSpPr>
          <p:nvPr/>
        </p:nvSpPr>
        <p:spPr>
          <a:xfrm>
            <a:off x="8688288" y="6525581"/>
            <a:ext cx="1733566" cy="216261"/>
          </a:xfrm>
          <a:prstGeom prst="rect">
            <a:avLst/>
          </a:prstGeom>
        </p:spPr>
        <p:txBody>
          <a:bodyPr vert="horz" tIns="0" rIns="45720" bIns="0" anchor="b">
            <a:normAutofit fontScale="25000" lnSpcReduction="20000"/>
          </a:bodyPr>
          <a:lstStyle>
            <a:lvl1pPr marL="0" indent="0" algn="r"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457200" indent="0" algn="ctr" rtl="0" eaLnBrk="1" latinLnBrk="0" hangingPunct="1">
              <a:spcBef>
                <a:spcPct val="20000"/>
              </a:spcBef>
              <a:buClr>
                <a:schemeClr val="accent1"/>
              </a:buClr>
              <a:buSzPct val="90000"/>
              <a:buFont typeface="Wingdings 2"/>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85000"/>
              <a:buFont typeface="Arial"/>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90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100000"/>
              <a:buFont typeface="Arial"/>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Arial"/>
              <a:buNone/>
              <a:defRPr kumimoji="0" sz="2000" kern="1200" baseline="0">
                <a:solidFill>
                  <a:schemeClr val="tx1"/>
                </a:solidFill>
                <a:latin typeface="+mn-lt"/>
                <a:ea typeface="+mn-ea"/>
                <a:cs typeface="+mn-cs"/>
              </a:defRPr>
            </a:lvl6pPr>
            <a:lvl7pPr marL="2743200" indent="0" algn="ctr" rtl="0" eaLnBrk="1" latinLnBrk="0" hangingPunct="1">
              <a:spcBef>
                <a:spcPct val="20000"/>
              </a:spcBef>
              <a:buClr>
                <a:schemeClr val="accent6"/>
              </a:buClr>
              <a:buSzPct val="100000"/>
              <a:buFont typeface="Arial"/>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9pPr>
          </a:lstStyle>
          <a:p>
            <a:pPr>
              <a:buClr>
                <a:srgbClr val="6EA0B0"/>
              </a:buClr>
            </a:pPr>
            <a:endParaRPr lang="en-US" altLang="zh-TW" dirty="0">
              <a:solidFill>
                <a:prstClr val="white"/>
              </a:solidFill>
            </a:endParaRPr>
          </a:p>
          <a:p>
            <a:pPr>
              <a:buClr>
                <a:srgbClr val="6EA0B0"/>
              </a:buClr>
            </a:pPr>
            <a:r>
              <a:rPr lang="zh-TW" altLang="en-US" sz="4000" dirty="0">
                <a:solidFill>
                  <a:prstClr val="white"/>
                </a:solidFill>
              </a:rPr>
              <a:t>大同國小</a:t>
            </a:r>
            <a:r>
              <a:rPr lang="en-US" altLang="zh-TW" sz="4000" dirty="0">
                <a:solidFill>
                  <a:prstClr val="white"/>
                </a:solidFill>
              </a:rPr>
              <a:t>110</a:t>
            </a:r>
            <a:r>
              <a:rPr lang="zh-TW" altLang="en-US" sz="4000" dirty="0">
                <a:solidFill>
                  <a:prstClr val="white"/>
                </a:solidFill>
              </a:rPr>
              <a:t>學年度 班親會</a:t>
            </a:r>
            <a:br>
              <a:rPr lang="zh-TW" altLang="en-US" dirty="0">
                <a:solidFill>
                  <a:prstClr val="white"/>
                </a:solidFill>
              </a:rPr>
            </a:br>
            <a:endParaRPr lang="zh-TW" altLang="en-US" dirty="0">
              <a:solidFill>
                <a:prstClr val="white"/>
              </a:solidFill>
            </a:endParaRPr>
          </a:p>
        </p:txBody>
      </p:sp>
    </p:spTree>
    <p:extLst>
      <p:ext uri="{BB962C8B-B14F-4D97-AF65-F5344CB8AC3E}">
        <p14:creationId xmlns:p14="http://schemas.microsoft.com/office/powerpoint/2010/main" val="130384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18730" y="323344"/>
            <a:ext cx="2952328" cy="72008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nSpc>
                <a:spcPts val="4000"/>
              </a:lnSpc>
              <a:spcBef>
                <a:spcPts val="600"/>
              </a:spcBef>
              <a:spcAft>
                <a:spcPts val="600"/>
              </a:spcAft>
            </a:pPr>
            <a:r>
              <a:rPr lang="zh-TW" altLang="en-US" sz="4000" b="1" dirty="0">
                <a:solidFill>
                  <a:srgbClr val="7030A0"/>
                </a:solidFill>
                <a:latin typeface="微軟正黑體" panose="020B0604030504040204" pitchFamily="34" charset="-120"/>
                <a:ea typeface="微軟正黑體" panose="020B0604030504040204" pitchFamily="34" charset="-120"/>
              </a:rPr>
              <a:t>總務處宣導</a:t>
            </a:r>
            <a:br>
              <a:rPr lang="en-US" altLang="zh-TW" sz="4000" b="1" dirty="0">
                <a:solidFill>
                  <a:srgbClr val="7030A0"/>
                </a:solidFill>
                <a:latin typeface="微軟正黑體" panose="020B0604030504040204" pitchFamily="34" charset="-120"/>
                <a:ea typeface="微軟正黑體" panose="020B0604030504040204" pitchFamily="34" charset="-120"/>
              </a:rPr>
            </a:br>
            <a:br>
              <a:rPr lang="en-US" altLang="zh-TW" sz="4000" b="1" dirty="0">
                <a:solidFill>
                  <a:srgbClr val="7030A0"/>
                </a:solidFill>
                <a:latin typeface="微軟正黑體" panose="020B0604030504040204" pitchFamily="34" charset="-120"/>
                <a:ea typeface="微軟正黑體" panose="020B0604030504040204" pitchFamily="34" charset="-120"/>
              </a:rPr>
            </a:br>
            <a:br>
              <a:rPr lang="en-US" altLang="zh-TW" sz="4000" b="1" dirty="0">
                <a:solidFill>
                  <a:srgbClr val="7030A0"/>
                </a:solidFill>
                <a:latin typeface="微軟正黑體" panose="020B0604030504040204" pitchFamily="34" charset="-120"/>
                <a:ea typeface="微軟正黑體" panose="020B0604030504040204" pitchFamily="34" charset="-120"/>
              </a:rPr>
            </a:br>
            <a:endParaRPr lang="zh-TW" altLang="en-US" sz="4000" b="1" dirty="0">
              <a:solidFill>
                <a:srgbClr val="7030A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2386149" y="2020712"/>
            <a:ext cx="7022219" cy="733534"/>
          </a:xfrm>
          <a:prstGeom prst="rect">
            <a:avLst/>
          </a:prstGeom>
        </p:spPr>
        <p:txBody>
          <a:bodyPr wrap="square">
            <a:spAutoFit/>
          </a:bodyPr>
          <a:lstStyle/>
          <a:p>
            <a:pPr>
              <a:lnSpc>
                <a:spcPts val="5000"/>
              </a:lnSpc>
            </a:pPr>
            <a:r>
              <a:rPr lang="zh-TW" altLang="en-US" sz="2800" b="1" dirty="0">
                <a:solidFill>
                  <a:schemeClr val="tx1"/>
                </a:solidFill>
                <a:latin typeface="微軟正黑體" panose="020B0604030504040204" pitchFamily="34" charset="-120"/>
                <a:ea typeface="微軟正黑體" panose="020B0604030504040204" pitchFamily="34" charset="-120"/>
              </a:rPr>
              <a:t>    </a:t>
            </a:r>
          </a:p>
        </p:txBody>
      </p:sp>
      <p:sp>
        <p:nvSpPr>
          <p:cNvPr id="3" name="內容版面配置區 2">
            <a:extLst>
              <a:ext uri="{FF2B5EF4-FFF2-40B4-BE49-F238E27FC236}">
                <a16:creationId xmlns:a16="http://schemas.microsoft.com/office/drawing/2014/main" id="{AC31383F-D671-47CA-8D90-48B1FA86890B}"/>
              </a:ext>
            </a:extLst>
          </p:cNvPr>
          <p:cNvSpPr>
            <a:spLocks noGrp="1"/>
          </p:cNvSpPr>
          <p:nvPr>
            <p:ph idx="1"/>
          </p:nvPr>
        </p:nvSpPr>
        <p:spPr>
          <a:xfrm>
            <a:off x="377342" y="956689"/>
            <a:ext cx="10630971" cy="1320167"/>
          </a:xfrm>
        </p:spPr>
        <p:txBody>
          <a:bodyPr>
            <a:normAutofit fontScale="25000" lnSpcReduction="20000"/>
          </a:bodyPr>
          <a:lstStyle/>
          <a:p>
            <a:pPr>
              <a:lnSpc>
                <a:spcPts val="2500"/>
              </a:lnSpc>
            </a:pPr>
            <a:r>
              <a:rPr lang="zh-TW" altLang="en-US" sz="11200" b="1" dirty="0">
                <a:solidFill>
                  <a:schemeClr val="bg1"/>
                </a:solidFill>
              </a:rPr>
              <a:t>計畫名稱及期程</a:t>
            </a:r>
            <a:r>
              <a:rPr lang="zh-TW" altLang="en-US" sz="11200" b="1" dirty="0">
                <a:solidFill>
                  <a:schemeClr val="bg1"/>
                </a:solidFill>
                <a:latin typeface="PMingLiU" panose="02020500000000000000" pitchFamily="18" charset="-120"/>
                <a:ea typeface="PMingLiU" panose="02020500000000000000" pitchFamily="18" charset="-120"/>
              </a:rPr>
              <a:t>：</a:t>
            </a:r>
            <a:endParaRPr lang="en-US" altLang="zh-TW" sz="11200" b="1" dirty="0">
              <a:solidFill>
                <a:schemeClr val="bg1"/>
              </a:solidFill>
              <a:latin typeface="PMingLiU" panose="02020500000000000000" pitchFamily="18" charset="-120"/>
              <a:ea typeface="PMingLiU" panose="02020500000000000000" pitchFamily="18" charset="-120"/>
            </a:endParaRPr>
          </a:p>
          <a:p>
            <a:pPr marL="0" indent="0">
              <a:lnSpc>
                <a:spcPts val="2500"/>
              </a:lnSpc>
              <a:buNone/>
            </a:pPr>
            <a:r>
              <a:rPr lang="en-US" altLang="zh-TW" sz="11200" dirty="0">
                <a:solidFill>
                  <a:schemeClr val="bg1"/>
                </a:solidFill>
                <a:latin typeface="PMingLiU" panose="02020500000000000000" pitchFamily="18" charset="-120"/>
                <a:ea typeface="PMingLiU" panose="02020500000000000000" pitchFamily="18" charset="-120"/>
              </a:rPr>
              <a:t>   </a:t>
            </a:r>
            <a:r>
              <a:rPr lang="zh-TW" altLang="en-US" sz="11200" dirty="0">
                <a:solidFill>
                  <a:schemeClr val="bg1"/>
                </a:solidFill>
              </a:rPr>
              <a:t>公立高級中等以下學校電力系統改善暨冷氣裝設計畫</a:t>
            </a:r>
            <a:r>
              <a:rPr lang="en-US" altLang="zh-TW" sz="11200" dirty="0">
                <a:solidFill>
                  <a:schemeClr val="bg1"/>
                </a:solidFill>
              </a:rPr>
              <a:t>(109</a:t>
            </a:r>
            <a:r>
              <a:rPr lang="zh-TW" altLang="en-US" sz="11200" dirty="0">
                <a:solidFill>
                  <a:schemeClr val="bg1"/>
                </a:solidFill>
              </a:rPr>
              <a:t>至</a:t>
            </a:r>
            <a:r>
              <a:rPr lang="en-US" altLang="zh-TW" sz="11200" dirty="0">
                <a:solidFill>
                  <a:schemeClr val="bg1"/>
                </a:solidFill>
              </a:rPr>
              <a:t>111</a:t>
            </a:r>
            <a:r>
              <a:rPr lang="zh-TW" altLang="en-US" sz="11200" dirty="0">
                <a:solidFill>
                  <a:schemeClr val="bg1"/>
                </a:solidFill>
              </a:rPr>
              <a:t>年</a:t>
            </a:r>
            <a:r>
              <a:rPr lang="en-US" altLang="zh-TW" sz="11200" dirty="0">
                <a:solidFill>
                  <a:schemeClr val="bg1"/>
                </a:solidFill>
              </a:rPr>
              <a:t>)</a:t>
            </a:r>
          </a:p>
          <a:p>
            <a:pPr marL="0" indent="0">
              <a:buNone/>
            </a:pPr>
            <a:endParaRPr lang="en-US" altLang="zh-TW" sz="11200" dirty="0"/>
          </a:p>
          <a:p>
            <a:pPr marL="0" indent="0">
              <a:buNone/>
            </a:pPr>
            <a:endParaRPr lang="en-US" altLang="zh-TW" sz="11200" dirty="0">
              <a:latin typeface="PMingLiU" panose="02020500000000000000" pitchFamily="18" charset="-120"/>
              <a:ea typeface="PMingLiU" panose="02020500000000000000" pitchFamily="18" charset="-120"/>
            </a:endParaRPr>
          </a:p>
          <a:p>
            <a:endParaRPr lang="en-US" altLang="zh-TW" dirty="0"/>
          </a:p>
          <a:p>
            <a:endParaRPr lang="en-US" altLang="zh-TW" dirty="0"/>
          </a:p>
          <a:p>
            <a:endParaRPr lang="en-US" altLang="zh-TW" dirty="0"/>
          </a:p>
          <a:p>
            <a:pPr marL="0" indent="0">
              <a:buNone/>
            </a:pPr>
            <a:r>
              <a:rPr lang="en-US" altLang="zh-TW" dirty="0"/>
              <a:t>   </a:t>
            </a:r>
            <a:endParaRPr lang="zh-TW" altLang="en-US" dirty="0"/>
          </a:p>
        </p:txBody>
      </p:sp>
      <p:sp>
        <p:nvSpPr>
          <p:cNvPr id="6" name="內容版面配置區 2">
            <a:extLst>
              <a:ext uri="{FF2B5EF4-FFF2-40B4-BE49-F238E27FC236}">
                <a16:creationId xmlns:a16="http://schemas.microsoft.com/office/drawing/2014/main" id="{03860CDA-9ACA-4BC5-8A00-715CB888BE57}"/>
              </a:ext>
            </a:extLst>
          </p:cNvPr>
          <p:cNvSpPr txBox="1">
            <a:spLocks/>
          </p:cNvSpPr>
          <p:nvPr/>
        </p:nvSpPr>
        <p:spPr>
          <a:xfrm>
            <a:off x="387882" y="2020712"/>
            <a:ext cx="10326178" cy="2114749"/>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2500"/>
              </a:lnSpc>
              <a:buClrTx/>
              <a:buFontTx/>
            </a:pPr>
            <a:r>
              <a:rPr lang="zh-TW" altLang="en-US" sz="2800" b="1" dirty="0">
                <a:solidFill>
                  <a:schemeClr val="bg1"/>
                </a:solidFill>
                <a:latin typeface="PMingLiU" panose="02020500000000000000" pitchFamily="18" charset="-120"/>
                <a:ea typeface="PMingLiU" panose="02020500000000000000" pitchFamily="18" charset="-120"/>
              </a:rPr>
              <a:t>計畫工作事項</a:t>
            </a:r>
            <a:r>
              <a:rPr lang="en-US" altLang="zh-TW" sz="2800" b="1" dirty="0">
                <a:solidFill>
                  <a:schemeClr val="bg1"/>
                </a:solidFill>
                <a:latin typeface="PMingLiU" panose="02020500000000000000" pitchFamily="18" charset="-120"/>
                <a:ea typeface="PMingLiU" panose="02020500000000000000" pitchFamily="18" charset="-120"/>
              </a:rPr>
              <a:t>(</a:t>
            </a:r>
            <a:r>
              <a:rPr lang="zh-TW" altLang="en-US" sz="2800" b="1" dirty="0">
                <a:solidFill>
                  <a:schemeClr val="bg1"/>
                </a:solidFill>
                <a:latin typeface="PMingLiU" panose="02020500000000000000" pitchFamily="18" charset="-120"/>
                <a:ea typeface="PMingLiU" panose="02020500000000000000" pitchFamily="18" charset="-120"/>
              </a:rPr>
              <a:t>要能夠吹冷氣，要完成三部份</a:t>
            </a:r>
            <a:r>
              <a:rPr lang="en-US" altLang="zh-TW" sz="2800" b="1" dirty="0">
                <a:solidFill>
                  <a:schemeClr val="bg1"/>
                </a:solidFill>
                <a:latin typeface="PMingLiU" panose="02020500000000000000" pitchFamily="18" charset="-120"/>
                <a:ea typeface="PMingLiU" panose="02020500000000000000" pitchFamily="18" charset="-120"/>
              </a:rPr>
              <a:t>)</a:t>
            </a:r>
            <a:r>
              <a:rPr lang="zh-TW" altLang="en-US" sz="2800" b="1" dirty="0">
                <a:solidFill>
                  <a:schemeClr val="bg1"/>
                </a:solidFill>
                <a:latin typeface="PMingLiU" panose="02020500000000000000" pitchFamily="18" charset="-120"/>
                <a:ea typeface="PMingLiU" panose="02020500000000000000" pitchFamily="18" charset="-120"/>
              </a:rPr>
              <a:t>：</a:t>
            </a:r>
            <a:endParaRPr lang="en-US" altLang="zh-TW" sz="2800" b="1" dirty="0">
              <a:solidFill>
                <a:schemeClr val="bg1"/>
              </a:solidFill>
              <a:latin typeface="PMingLiU" panose="02020500000000000000" pitchFamily="18" charset="-120"/>
              <a:ea typeface="PMingLiU" panose="02020500000000000000" pitchFamily="18" charset="-120"/>
            </a:endParaRPr>
          </a:p>
          <a:p>
            <a:pPr marL="0" indent="0">
              <a:lnSpc>
                <a:spcPts val="2500"/>
              </a:lnSpc>
              <a:buClrTx/>
              <a:buNone/>
            </a:pPr>
            <a:r>
              <a:rPr lang="en-US" altLang="zh-TW" dirty="0">
                <a:latin typeface="PMingLiU" panose="02020500000000000000" pitchFamily="18" charset="-120"/>
                <a:ea typeface="PMingLiU" panose="02020500000000000000" pitchFamily="18" charset="-120"/>
              </a:rPr>
              <a:t>  </a:t>
            </a:r>
            <a:r>
              <a:rPr lang="en-US" altLang="zh-TW" sz="2800" dirty="0">
                <a:solidFill>
                  <a:schemeClr val="bg1"/>
                </a:solidFill>
              </a:rPr>
              <a:t>1.</a:t>
            </a:r>
            <a:r>
              <a:rPr lang="zh-TW" altLang="en-US" sz="2800" dirty="0">
                <a:solidFill>
                  <a:schemeClr val="bg1"/>
                </a:solidFill>
              </a:rPr>
              <a:t>冷氣機安裝作業</a:t>
            </a:r>
            <a:r>
              <a:rPr lang="en-US" altLang="zh-TW" sz="2800" dirty="0">
                <a:solidFill>
                  <a:schemeClr val="bg1"/>
                </a:solidFill>
              </a:rPr>
              <a:t>(</a:t>
            </a:r>
            <a:r>
              <a:rPr lang="zh-TW" altLang="en-US" sz="2800" dirty="0">
                <a:solidFill>
                  <a:schemeClr val="bg1"/>
                </a:solidFill>
              </a:rPr>
              <a:t>室內機、室外機</a:t>
            </a:r>
            <a:r>
              <a:rPr lang="en-US" altLang="zh-TW" sz="2800" dirty="0">
                <a:solidFill>
                  <a:schemeClr val="bg1"/>
                </a:solidFill>
              </a:rPr>
              <a:t>)</a:t>
            </a:r>
          </a:p>
          <a:p>
            <a:pPr marL="0" indent="0">
              <a:lnSpc>
                <a:spcPts val="2500"/>
              </a:lnSpc>
              <a:buClrTx/>
              <a:buNone/>
            </a:pPr>
            <a:r>
              <a:rPr lang="en-US" altLang="zh-TW" sz="2800" dirty="0">
                <a:solidFill>
                  <a:schemeClr val="bg1"/>
                </a:solidFill>
              </a:rPr>
              <a:t>  2.</a:t>
            </a:r>
            <a:r>
              <a:rPr lang="zh-TW" altLang="en-US" sz="2800" dirty="0">
                <a:solidFill>
                  <a:schemeClr val="bg1"/>
                </a:solidFill>
              </a:rPr>
              <a:t>電力改善工程</a:t>
            </a:r>
            <a:r>
              <a:rPr lang="en-US" altLang="zh-TW" sz="2800" dirty="0">
                <a:solidFill>
                  <a:schemeClr val="bg1"/>
                </a:solidFill>
              </a:rPr>
              <a:t>(</a:t>
            </a:r>
            <a:r>
              <a:rPr lang="zh-TW" altLang="en-US" sz="2800" dirty="0">
                <a:solidFill>
                  <a:schemeClr val="bg1"/>
                </a:solidFill>
              </a:rPr>
              <a:t>專屬班級冷氣之電力迴路</a:t>
            </a:r>
            <a:r>
              <a:rPr lang="en-US" altLang="zh-TW" sz="2800" dirty="0">
                <a:solidFill>
                  <a:schemeClr val="bg1"/>
                </a:solidFill>
              </a:rPr>
              <a:t>)</a:t>
            </a:r>
          </a:p>
          <a:p>
            <a:pPr marL="0" indent="0">
              <a:lnSpc>
                <a:spcPts val="2500"/>
              </a:lnSpc>
              <a:buClrTx/>
              <a:buNone/>
            </a:pPr>
            <a:r>
              <a:rPr lang="en-US" altLang="zh-TW" sz="2800" dirty="0">
                <a:solidFill>
                  <a:schemeClr val="bg1"/>
                </a:solidFill>
              </a:rPr>
              <a:t>  3.EMS</a:t>
            </a:r>
            <a:r>
              <a:rPr lang="zh-TW" altLang="en-US" sz="2800" dirty="0">
                <a:solidFill>
                  <a:schemeClr val="bg1"/>
                </a:solidFill>
              </a:rPr>
              <a:t>能源管理系統</a:t>
            </a:r>
            <a:r>
              <a:rPr lang="en-US" altLang="zh-TW" sz="2800" dirty="0">
                <a:solidFill>
                  <a:schemeClr val="bg1"/>
                </a:solidFill>
              </a:rPr>
              <a:t>(</a:t>
            </a:r>
            <a:r>
              <a:rPr lang="zh-TW" altLang="en-US" sz="2800" dirty="0">
                <a:solidFill>
                  <a:schemeClr val="bg1"/>
                </a:solidFill>
              </a:rPr>
              <a:t>管制用電、統計使用狀況、計費</a:t>
            </a:r>
            <a:r>
              <a:rPr lang="en-US" altLang="zh-TW" sz="2800" dirty="0">
                <a:solidFill>
                  <a:schemeClr val="bg1"/>
                </a:solidFill>
              </a:rPr>
              <a:t>….)</a:t>
            </a:r>
          </a:p>
          <a:p>
            <a:pPr marL="0" indent="0">
              <a:buClrTx/>
              <a:buNone/>
            </a:pPr>
            <a:endParaRPr lang="en-US" altLang="zh-TW" sz="2000" dirty="0"/>
          </a:p>
          <a:p>
            <a:pPr marL="0" indent="0">
              <a:buClrTx/>
              <a:buNone/>
            </a:pPr>
            <a:endParaRPr lang="en-US" altLang="zh-TW" sz="2000" dirty="0"/>
          </a:p>
          <a:p>
            <a:pPr marL="0" indent="0">
              <a:buClrTx/>
              <a:buNone/>
            </a:pPr>
            <a:endParaRPr lang="en-US" altLang="zh-TW" dirty="0">
              <a:latin typeface="PMingLiU" panose="02020500000000000000" pitchFamily="18" charset="-120"/>
              <a:ea typeface="PMingLiU" panose="02020500000000000000" pitchFamily="18" charset="-120"/>
            </a:endParaRPr>
          </a:p>
          <a:p>
            <a:pPr>
              <a:buClrTx/>
              <a:buFontTx/>
            </a:pPr>
            <a:endParaRPr lang="en-US" altLang="zh-TW" dirty="0"/>
          </a:p>
          <a:p>
            <a:pPr>
              <a:buClrTx/>
              <a:buFontTx/>
            </a:pPr>
            <a:endParaRPr lang="en-US" altLang="zh-TW" dirty="0"/>
          </a:p>
          <a:p>
            <a:pPr>
              <a:buClrTx/>
              <a:buFontTx/>
            </a:pPr>
            <a:endParaRPr lang="en-US" altLang="zh-TW" dirty="0"/>
          </a:p>
          <a:p>
            <a:pPr marL="0" indent="0">
              <a:buClrTx/>
              <a:buNone/>
            </a:pPr>
            <a:r>
              <a:rPr lang="en-US" altLang="zh-TW" dirty="0"/>
              <a:t>   </a:t>
            </a:r>
            <a:endParaRPr lang="zh-TW" altLang="en-US" dirty="0"/>
          </a:p>
        </p:txBody>
      </p:sp>
      <p:sp>
        <p:nvSpPr>
          <p:cNvPr id="7" name="內容版面配置區 2">
            <a:extLst>
              <a:ext uri="{FF2B5EF4-FFF2-40B4-BE49-F238E27FC236}">
                <a16:creationId xmlns:a16="http://schemas.microsoft.com/office/drawing/2014/main" id="{FE449014-0B89-4606-83ED-D8E86751D1DE}"/>
              </a:ext>
            </a:extLst>
          </p:cNvPr>
          <p:cNvSpPr txBox="1">
            <a:spLocks/>
          </p:cNvSpPr>
          <p:nvPr/>
        </p:nvSpPr>
        <p:spPr>
          <a:xfrm>
            <a:off x="377342" y="3818269"/>
            <a:ext cx="9153877" cy="1960152"/>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2500"/>
              </a:lnSpc>
              <a:buClrTx/>
              <a:buFontTx/>
            </a:pPr>
            <a:r>
              <a:rPr lang="zh-TW" altLang="en-US" sz="2800" b="1" dirty="0">
                <a:solidFill>
                  <a:schemeClr val="bg1"/>
                </a:solidFill>
                <a:latin typeface="PMingLiU" panose="02020500000000000000" pitchFamily="18" charset="-120"/>
                <a:ea typeface="PMingLiU" panose="02020500000000000000" pitchFamily="18" charset="-120"/>
              </a:rPr>
              <a:t>本校目前工作進度：</a:t>
            </a:r>
            <a:endParaRPr lang="en-US" altLang="zh-TW" sz="2800" b="1" dirty="0">
              <a:solidFill>
                <a:schemeClr val="bg1"/>
              </a:solidFill>
              <a:latin typeface="PMingLiU" panose="02020500000000000000" pitchFamily="18" charset="-120"/>
              <a:ea typeface="PMingLiU" panose="02020500000000000000" pitchFamily="18" charset="-120"/>
            </a:endParaRPr>
          </a:p>
          <a:p>
            <a:pPr marL="0" indent="0">
              <a:lnSpc>
                <a:spcPts val="2500"/>
              </a:lnSpc>
              <a:buClrTx/>
              <a:buNone/>
            </a:pPr>
            <a:r>
              <a:rPr lang="en-US" altLang="zh-TW" sz="2400" dirty="0">
                <a:solidFill>
                  <a:schemeClr val="bg1"/>
                </a:solidFill>
                <a:latin typeface="PMingLiU" panose="02020500000000000000" pitchFamily="18" charset="-120"/>
                <a:ea typeface="PMingLiU" panose="02020500000000000000" pitchFamily="18" charset="-120"/>
              </a:rPr>
              <a:t>   </a:t>
            </a:r>
            <a:r>
              <a:rPr lang="en-US" altLang="zh-TW" sz="2400" dirty="0">
                <a:solidFill>
                  <a:schemeClr val="bg1"/>
                </a:solidFill>
              </a:rPr>
              <a:t>1.</a:t>
            </a:r>
            <a:r>
              <a:rPr lang="zh-TW" altLang="en-US" sz="2400" dirty="0">
                <a:solidFill>
                  <a:schemeClr val="bg1"/>
                </a:solidFill>
              </a:rPr>
              <a:t>今年</a:t>
            </a:r>
            <a:r>
              <a:rPr lang="en-US" altLang="zh-TW" sz="2400" dirty="0">
                <a:solidFill>
                  <a:schemeClr val="bg1"/>
                </a:solidFill>
              </a:rPr>
              <a:t>9</a:t>
            </a:r>
            <a:r>
              <a:rPr lang="zh-TW" altLang="en-US" sz="2400" dirty="0">
                <a:solidFill>
                  <a:schemeClr val="bg1"/>
                </a:solidFill>
              </a:rPr>
              <a:t>月</a:t>
            </a:r>
            <a:r>
              <a:rPr lang="en-US" altLang="zh-TW" sz="2400" dirty="0">
                <a:solidFill>
                  <a:schemeClr val="bg1"/>
                </a:solidFill>
              </a:rPr>
              <a:t>20</a:t>
            </a:r>
            <a:r>
              <a:rPr lang="zh-TW" altLang="en-US" sz="2400" dirty="0">
                <a:solidFill>
                  <a:schemeClr val="bg1"/>
                </a:solidFill>
              </a:rPr>
              <a:t>前完成</a:t>
            </a:r>
            <a:r>
              <a:rPr lang="zh-TW" altLang="en-US" sz="2400" dirty="0">
                <a:solidFill>
                  <a:schemeClr val="bg1"/>
                </a:solidFill>
                <a:latin typeface="新細明體" panose="02020500000000000000" pitchFamily="18" charset="-120"/>
                <a:ea typeface="新細明體" panose="02020500000000000000" pitchFamily="18" charset="-120"/>
              </a:rPr>
              <a:t>「</a:t>
            </a:r>
            <a:r>
              <a:rPr lang="zh-TW" altLang="en-US" sz="2400" dirty="0">
                <a:solidFill>
                  <a:schemeClr val="bg1"/>
                </a:solidFill>
              </a:rPr>
              <a:t>冷氣機安裝作業</a:t>
            </a:r>
            <a:r>
              <a:rPr lang="zh-TW" altLang="en-US" sz="2400" dirty="0">
                <a:solidFill>
                  <a:schemeClr val="bg1"/>
                </a:solidFill>
                <a:latin typeface="新細明體" panose="02020500000000000000" pitchFamily="18" charset="-120"/>
                <a:ea typeface="新細明體" panose="02020500000000000000" pitchFamily="18" charset="-120"/>
              </a:rPr>
              <a:t>」 </a:t>
            </a:r>
            <a:r>
              <a:rPr lang="zh-TW" altLang="en-US" sz="2400" dirty="0">
                <a:solidFill>
                  <a:schemeClr val="bg1"/>
                </a:solidFill>
              </a:rPr>
              <a:t>。</a:t>
            </a:r>
            <a:endParaRPr lang="en-US" altLang="zh-TW" sz="2400" dirty="0">
              <a:solidFill>
                <a:schemeClr val="bg1"/>
              </a:solidFill>
            </a:endParaRPr>
          </a:p>
          <a:p>
            <a:pPr marL="0" indent="0">
              <a:lnSpc>
                <a:spcPts val="2500"/>
              </a:lnSpc>
              <a:buClrTx/>
              <a:buNone/>
            </a:pPr>
            <a:r>
              <a:rPr lang="en-US" altLang="zh-TW" sz="2400" dirty="0">
                <a:solidFill>
                  <a:schemeClr val="bg1"/>
                </a:solidFill>
              </a:rPr>
              <a:t>   2.</a:t>
            </a:r>
            <a:r>
              <a:rPr lang="zh-TW" altLang="en-US" sz="2400" dirty="0">
                <a:solidFill>
                  <a:schemeClr val="bg1"/>
                </a:solidFill>
              </a:rPr>
              <a:t>今年</a:t>
            </a:r>
            <a:r>
              <a:rPr lang="en-US" altLang="zh-TW" sz="2400" dirty="0">
                <a:solidFill>
                  <a:schemeClr val="bg1"/>
                </a:solidFill>
              </a:rPr>
              <a:t>12</a:t>
            </a:r>
            <a:r>
              <a:rPr lang="zh-TW" altLang="en-US" sz="2400" dirty="0">
                <a:solidFill>
                  <a:schemeClr val="bg1"/>
                </a:solidFill>
              </a:rPr>
              <a:t>月</a:t>
            </a:r>
            <a:r>
              <a:rPr lang="en-US" altLang="zh-TW" sz="2400" dirty="0">
                <a:solidFill>
                  <a:schemeClr val="bg1"/>
                </a:solidFill>
              </a:rPr>
              <a:t>1</a:t>
            </a:r>
            <a:r>
              <a:rPr lang="zh-TW" altLang="en-US" sz="2400" dirty="0">
                <a:solidFill>
                  <a:schemeClr val="bg1"/>
                </a:solidFill>
              </a:rPr>
              <a:t>日前完成</a:t>
            </a:r>
            <a:r>
              <a:rPr lang="zh-TW" altLang="en-US" sz="2400" dirty="0">
                <a:solidFill>
                  <a:schemeClr val="bg1"/>
                </a:solidFill>
                <a:latin typeface="新細明體" panose="02020500000000000000" pitchFamily="18" charset="-120"/>
                <a:ea typeface="新細明體" panose="02020500000000000000" pitchFamily="18" charset="-120"/>
              </a:rPr>
              <a:t>「</a:t>
            </a:r>
            <a:r>
              <a:rPr lang="zh-TW" altLang="en-US" sz="2400" dirty="0">
                <a:solidFill>
                  <a:schemeClr val="bg1"/>
                </a:solidFill>
              </a:rPr>
              <a:t>電力改善工程</a:t>
            </a:r>
            <a:r>
              <a:rPr lang="zh-TW" altLang="en-US" sz="2400" dirty="0">
                <a:solidFill>
                  <a:schemeClr val="bg1"/>
                </a:solidFill>
                <a:latin typeface="新細明體" panose="02020500000000000000" pitchFamily="18" charset="-120"/>
                <a:ea typeface="新細明體" panose="02020500000000000000" pitchFamily="18" charset="-120"/>
              </a:rPr>
              <a:t>」</a:t>
            </a:r>
            <a:r>
              <a:rPr lang="en-US" altLang="zh-TW" sz="2400" dirty="0">
                <a:solidFill>
                  <a:schemeClr val="bg1"/>
                </a:solidFill>
              </a:rPr>
              <a:t>(</a:t>
            </a:r>
            <a:r>
              <a:rPr lang="zh-TW" altLang="en-US" sz="2400" dirty="0">
                <a:solidFill>
                  <a:schemeClr val="bg1"/>
                </a:solidFill>
              </a:rPr>
              <a:t>台電送電</a:t>
            </a:r>
            <a:r>
              <a:rPr lang="en-US" altLang="zh-TW" sz="2400" dirty="0">
                <a:solidFill>
                  <a:schemeClr val="bg1"/>
                </a:solidFill>
              </a:rPr>
              <a:t>)</a:t>
            </a:r>
            <a:r>
              <a:rPr lang="zh-TW" altLang="en-US" sz="2400" dirty="0">
                <a:solidFill>
                  <a:schemeClr val="bg1"/>
                </a:solidFill>
              </a:rPr>
              <a:t>。</a:t>
            </a:r>
            <a:endParaRPr lang="en-US" altLang="zh-TW" sz="2400" dirty="0">
              <a:solidFill>
                <a:schemeClr val="bg1"/>
              </a:solidFill>
            </a:endParaRPr>
          </a:p>
          <a:p>
            <a:pPr marL="0" indent="0">
              <a:lnSpc>
                <a:spcPts val="2500"/>
              </a:lnSpc>
              <a:buClrTx/>
              <a:buNone/>
            </a:pPr>
            <a:r>
              <a:rPr lang="en-US" altLang="zh-TW" sz="2400" dirty="0">
                <a:solidFill>
                  <a:schemeClr val="bg1"/>
                </a:solidFill>
              </a:rPr>
              <a:t>   3.</a:t>
            </a:r>
            <a:r>
              <a:rPr lang="zh-TW" altLang="en-US" sz="2400" dirty="0">
                <a:solidFill>
                  <a:schemeClr val="bg1"/>
                </a:solidFill>
              </a:rPr>
              <a:t>今年</a:t>
            </a:r>
            <a:r>
              <a:rPr lang="en-US" altLang="zh-TW" sz="2400" dirty="0">
                <a:solidFill>
                  <a:schemeClr val="bg1"/>
                </a:solidFill>
              </a:rPr>
              <a:t>12</a:t>
            </a:r>
            <a:r>
              <a:rPr lang="zh-TW" altLang="en-US" sz="2400" dirty="0">
                <a:solidFill>
                  <a:schemeClr val="bg1"/>
                </a:solidFill>
              </a:rPr>
              <a:t>月底完成</a:t>
            </a:r>
            <a:r>
              <a:rPr lang="zh-TW" altLang="en-US" sz="2400" dirty="0">
                <a:solidFill>
                  <a:schemeClr val="bg1"/>
                </a:solidFill>
                <a:latin typeface="新細明體" panose="02020500000000000000" pitchFamily="18" charset="-120"/>
                <a:ea typeface="新細明體" panose="02020500000000000000" pitchFamily="18" charset="-120"/>
              </a:rPr>
              <a:t>「</a:t>
            </a:r>
            <a:r>
              <a:rPr lang="en-US" altLang="zh-TW" sz="2400" dirty="0">
                <a:solidFill>
                  <a:schemeClr val="bg1"/>
                </a:solidFill>
              </a:rPr>
              <a:t>EMS</a:t>
            </a:r>
            <a:r>
              <a:rPr lang="zh-TW" altLang="en-US" sz="2400" dirty="0">
                <a:solidFill>
                  <a:schemeClr val="bg1"/>
                </a:solidFill>
              </a:rPr>
              <a:t>能源管理系統</a:t>
            </a:r>
            <a:r>
              <a:rPr lang="zh-TW" altLang="en-US" sz="2400" dirty="0">
                <a:solidFill>
                  <a:schemeClr val="bg1"/>
                </a:solidFill>
                <a:latin typeface="新細明體" panose="02020500000000000000" pitchFamily="18" charset="-120"/>
                <a:ea typeface="新細明體" panose="02020500000000000000" pitchFamily="18" charset="-120"/>
              </a:rPr>
              <a:t>」</a:t>
            </a:r>
            <a:r>
              <a:rPr lang="en-US" altLang="zh-TW" sz="2400" dirty="0">
                <a:solidFill>
                  <a:schemeClr val="bg1"/>
                </a:solidFill>
                <a:latin typeface="新細明體" panose="02020500000000000000" pitchFamily="18" charset="-120"/>
                <a:ea typeface="新細明體" panose="02020500000000000000" pitchFamily="18" charset="-120"/>
              </a:rPr>
              <a:t>(</a:t>
            </a:r>
            <a:r>
              <a:rPr lang="zh-TW" altLang="en-US" sz="2400" dirty="0">
                <a:solidFill>
                  <a:schemeClr val="bg1"/>
                </a:solidFill>
                <a:latin typeface="新細明體" panose="02020500000000000000" pitchFamily="18" charset="-120"/>
                <a:ea typeface="新細明體" panose="02020500000000000000" pitchFamily="18" charset="-120"/>
              </a:rPr>
              <a:t>含系統測試</a:t>
            </a:r>
            <a:r>
              <a:rPr lang="en-US" altLang="zh-TW" sz="2400" dirty="0">
                <a:solidFill>
                  <a:schemeClr val="bg1"/>
                </a:solidFill>
                <a:latin typeface="新細明體" panose="02020500000000000000" pitchFamily="18" charset="-120"/>
                <a:ea typeface="新細明體" panose="02020500000000000000" pitchFamily="18" charset="-120"/>
              </a:rPr>
              <a:t>)</a:t>
            </a:r>
            <a:endParaRPr lang="en-US" altLang="zh-TW" sz="2400" dirty="0">
              <a:solidFill>
                <a:schemeClr val="bg1"/>
              </a:solidFill>
            </a:endParaRPr>
          </a:p>
          <a:p>
            <a:pPr marL="0" indent="0">
              <a:buClrTx/>
              <a:buNone/>
            </a:pPr>
            <a:endParaRPr lang="en-US" altLang="zh-TW" sz="2000" dirty="0">
              <a:solidFill>
                <a:schemeClr val="bg1"/>
              </a:solidFill>
            </a:endParaRPr>
          </a:p>
          <a:p>
            <a:pPr marL="0" indent="0">
              <a:buClrTx/>
              <a:buNone/>
            </a:pPr>
            <a:endParaRPr lang="en-US" altLang="zh-TW" sz="2000" dirty="0"/>
          </a:p>
          <a:p>
            <a:pPr marL="0" indent="0">
              <a:buClrTx/>
              <a:buNone/>
            </a:pPr>
            <a:endParaRPr lang="en-US" altLang="zh-TW" dirty="0">
              <a:latin typeface="PMingLiU" panose="02020500000000000000" pitchFamily="18" charset="-120"/>
              <a:ea typeface="PMingLiU" panose="02020500000000000000" pitchFamily="18" charset="-120"/>
            </a:endParaRPr>
          </a:p>
          <a:p>
            <a:pPr>
              <a:buClrTx/>
              <a:buFontTx/>
            </a:pPr>
            <a:endParaRPr lang="en-US" altLang="zh-TW" dirty="0"/>
          </a:p>
          <a:p>
            <a:pPr>
              <a:buClrTx/>
              <a:buFontTx/>
            </a:pPr>
            <a:endParaRPr lang="en-US" altLang="zh-TW" dirty="0"/>
          </a:p>
          <a:p>
            <a:pPr>
              <a:buClrTx/>
              <a:buFontTx/>
            </a:pPr>
            <a:endParaRPr lang="en-US" altLang="zh-TW" dirty="0"/>
          </a:p>
          <a:p>
            <a:pPr marL="0" indent="0">
              <a:buClrTx/>
              <a:buNone/>
            </a:pPr>
            <a:r>
              <a:rPr lang="en-US" altLang="zh-TW" dirty="0"/>
              <a:t>   </a:t>
            </a:r>
            <a:endParaRPr lang="zh-TW" altLang="en-US" dirty="0"/>
          </a:p>
        </p:txBody>
      </p:sp>
      <p:sp>
        <p:nvSpPr>
          <p:cNvPr id="8" name="內容版面配置區 2">
            <a:extLst>
              <a:ext uri="{FF2B5EF4-FFF2-40B4-BE49-F238E27FC236}">
                <a16:creationId xmlns:a16="http://schemas.microsoft.com/office/drawing/2014/main" id="{BE79DF02-9C7C-43E3-BAD4-7E349B3D1CA3}"/>
              </a:ext>
            </a:extLst>
          </p:cNvPr>
          <p:cNvSpPr txBox="1">
            <a:spLocks/>
          </p:cNvSpPr>
          <p:nvPr/>
        </p:nvSpPr>
        <p:spPr>
          <a:xfrm>
            <a:off x="527404" y="5551612"/>
            <a:ext cx="8409591" cy="1168064"/>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ClrTx/>
              <a:buFontTx/>
            </a:pPr>
            <a:r>
              <a:rPr lang="zh-TW" altLang="en-US" sz="2800" b="1" dirty="0">
                <a:solidFill>
                  <a:schemeClr val="bg1"/>
                </a:solidFill>
              </a:rPr>
              <a:t>計畫目標</a:t>
            </a:r>
            <a:r>
              <a:rPr lang="zh-TW" altLang="en-US" sz="2800" b="1" dirty="0">
                <a:solidFill>
                  <a:schemeClr val="bg1"/>
                </a:solidFill>
                <a:latin typeface="PMingLiU" panose="02020500000000000000" pitchFamily="18" charset="-120"/>
                <a:ea typeface="PMingLiU" panose="02020500000000000000" pitchFamily="18" charset="-120"/>
              </a:rPr>
              <a:t>：</a:t>
            </a:r>
            <a:endParaRPr lang="en-US" altLang="zh-TW" sz="2800" b="1" dirty="0">
              <a:solidFill>
                <a:schemeClr val="bg1"/>
              </a:solidFill>
              <a:latin typeface="PMingLiU" panose="02020500000000000000" pitchFamily="18" charset="-120"/>
              <a:ea typeface="PMingLiU" panose="02020500000000000000" pitchFamily="18" charset="-120"/>
            </a:endParaRPr>
          </a:p>
          <a:p>
            <a:pPr marL="0" indent="0">
              <a:buClrTx/>
              <a:buNone/>
            </a:pPr>
            <a:r>
              <a:rPr lang="en-US" altLang="zh-TW" sz="2800" b="1" dirty="0">
                <a:solidFill>
                  <a:schemeClr val="bg1"/>
                </a:solidFill>
                <a:latin typeface="PMingLiU" panose="02020500000000000000" pitchFamily="18" charset="-120"/>
                <a:ea typeface="PMingLiU" panose="02020500000000000000" pitchFamily="18" charset="-120"/>
              </a:rPr>
              <a:t>   </a:t>
            </a:r>
            <a:r>
              <a:rPr lang="zh-TW" altLang="en-US" sz="2400" dirty="0">
                <a:solidFill>
                  <a:schemeClr val="bg1"/>
                </a:solidFill>
              </a:rPr>
              <a:t>明年夏季班班可以吹冷氣。</a:t>
            </a:r>
            <a:endParaRPr lang="en-US" altLang="zh-TW" sz="2400" dirty="0">
              <a:solidFill>
                <a:schemeClr val="bg1"/>
              </a:solidFill>
            </a:endParaRPr>
          </a:p>
          <a:p>
            <a:pPr marL="0" indent="0">
              <a:buClrTx/>
              <a:buNone/>
            </a:pPr>
            <a:endParaRPr lang="en-US" altLang="zh-TW" dirty="0">
              <a:latin typeface="PMingLiU" panose="02020500000000000000" pitchFamily="18" charset="-120"/>
              <a:ea typeface="PMingLiU" panose="02020500000000000000" pitchFamily="18" charset="-120"/>
            </a:endParaRPr>
          </a:p>
          <a:p>
            <a:pPr>
              <a:buClrTx/>
              <a:buFontTx/>
            </a:pPr>
            <a:endParaRPr lang="en-US" altLang="zh-TW" dirty="0"/>
          </a:p>
          <a:p>
            <a:pPr>
              <a:buClrTx/>
              <a:buFontTx/>
            </a:pPr>
            <a:endParaRPr lang="en-US" altLang="zh-TW" dirty="0"/>
          </a:p>
          <a:p>
            <a:pPr>
              <a:buClrTx/>
              <a:buFontTx/>
            </a:pPr>
            <a:endParaRPr lang="en-US" altLang="zh-TW" dirty="0"/>
          </a:p>
          <a:p>
            <a:pPr marL="0" indent="0">
              <a:buClrTx/>
              <a:buNone/>
            </a:pPr>
            <a:r>
              <a:rPr lang="en-US" altLang="zh-TW" dirty="0"/>
              <a:t>   </a:t>
            </a:r>
            <a:endParaRPr lang="zh-TW" altLang="en-US" dirty="0"/>
          </a:p>
        </p:txBody>
      </p:sp>
    </p:spTree>
    <p:extLst>
      <p:ext uri="{BB962C8B-B14F-4D97-AF65-F5344CB8AC3E}">
        <p14:creationId xmlns:p14="http://schemas.microsoft.com/office/powerpoint/2010/main" val="1679535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386149" y="2020712"/>
            <a:ext cx="7022219" cy="733534"/>
          </a:xfrm>
          <a:prstGeom prst="rect">
            <a:avLst/>
          </a:prstGeom>
        </p:spPr>
        <p:txBody>
          <a:bodyPr wrap="square">
            <a:spAutoFit/>
          </a:bodyPr>
          <a:lstStyle/>
          <a:p>
            <a:pPr>
              <a:lnSpc>
                <a:spcPts val="5000"/>
              </a:lnSpc>
            </a:pPr>
            <a:r>
              <a:rPr lang="zh-TW" altLang="en-US" sz="2800" b="1" dirty="0">
                <a:solidFill>
                  <a:schemeClr val="tx1"/>
                </a:solidFill>
                <a:latin typeface="微軟正黑體" panose="020B0604030504040204" pitchFamily="34" charset="-120"/>
                <a:ea typeface="微軟正黑體" panose="020B0604030504040204" pitchFamily="34" charset="-120"/>
              </a:rPr>
              <a:t>    </a:t>
            </a:r>
          </a:p>
        </p:txBody>
      </p:sp>
      <p:sp>
        <p:nvSpPr>
          <p:cNvPr id="9" name="內容版面配置區 2">
            <a:extLst>
              <a:ext uri="{FF2B5EF4-FFF2-40B4-BE49-F238E27FC236}">
                <a16:creationId xmlns:a16="http://schemas.microsoft.com/office/drawing/2014/main" id="{D1B7C0AB-8923-4F00-A5CC-9D0A2BBC0717}"/>
              </a:ext>
            </a:extLst>
          </p:cNvPr>
          <p:cNvSpPr txBox="1">
            <a:spLocks/>
          </p:cNvSpPr>
          <p:nvPr/>
        </p:nvSpPr>
        <p:spPr>
          <a:xfrm>
            <a:off x="757066" y="3337882"/>
            <a:ext cx="10280384" cy="2814358"/>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defTabSz="914400">
              <a:lnSpc>
                <a:spcPct val="100000"/>
              </a:lnSpc>
              <a:buClrTx/>
              <a:buSzTx/>
              <a:buFontTx/>
            </a:pPr>
            <a:r>
              <a:rPr lang="en-US" altLang="zh-TW" b="1" u="sng" kern="0" dirty="0"/>
              <a:t>1-4</a:t>
            </a:r>
            <a:r>
              <a:rPr lang="zh-TW" altLang="en-US" b="1" u="sng" kern="0" dirty="0"/>
              <a:t>年級、</a:t>
            </a:r>
            <a:r>
              <a:rPr lang="en-US" altLang="zh-TW" b="1" u="sng" kern="0" dirty="0"/>
              <a:t>5</a:t>
            </a:r>
            <a:r>
              <a:rPr lang="zh-TW" altLang="en-US" b="1" u="sng" kern="0" dirty="0"/>
              <a:t>仁、</a:t>
            </a:r>
            <a:r>
              <a:rPr lang="en-US" altLang="zh-TW" b="1" u="sng" kern="0" dirty="0"/>
              <a:t>5</a:t>
            </a:r>
            <a:r>
              <a:rPr lang="zh-TW" altLang="en-US" b="1" u="sng" kern="0" dirty="0"/>
              <a:t>信、</a:t>
            </a:r>
            <a:r>
              <a:rPr lang="en-US" altLang="zh-TW" b="1" u="sng" kern="0" dirty="0"/>
              <a:t>5</a:t>
            </a:r>
            <a:r>
              <a:rPr lang="zh-TW" altLang="en-US" b="1" u="sng" kern="0" dirty="0"/>
              <a:t>義班級觸控螢幕採購</a:t>
            </a:r>
            <a:r>
              <a:rPr lang="zh-TW" altLang="en-US" b="1" u="sng" dirty="0">
                <a:latin typeface="PMingLiU" panose="02020500000000000000" pitchFamily="18" charset="-120"/>
                <a:ea typeface="PMingLiU" panose="02020500000000000000" pitchFamily="18" charset="-120"/>
              </a:rPr>
              <a:t>：</a:t>
            </a:r>
            <a:endParaRPr lang="en-US" altLang="zh-TW" b="1" u="sng" kern="0" dirty="0"/>
          </a:p>
          <a:p>
            <a:pPr marL="0" indent="0" defTabSz="914400">
              <a:lnSpc>
                <a:spcPct val="100000"/>
              </a:lnSpc>
              <a:buClrTx/>
              <a:buSzTx/>
              <a:buNone/>
            </a:pPr>
            <a:r>
              <a:rPr lang="en-US" altLang="zh-TW" kern="0" dirty="0"/>
              <a:t>   </a:t>
            </a:r>
            <a:r>
              <a:rPr lang="zh-TW" altLang="en-US" dirty="0"/>
              <a:t>感謝</a:t>
            </a:r>
            <a:r>
              <a:rPr lang="zh-TW" altLang="en-US" kern="0" dirty="0"/>
              <a:t>涂權吉議員</a:t>
            </a:r>
            <a:r>
              <a:rPr lang="en-US" altLang="zh-TW" kern="0" dirty="0"/>
              <a:t>8</a:t>
            </a:r>
            <a:r>
              <a:rPr lang="zh-TW" altLang="en-US" kern="0" dirty="0"/>
              <a:t>月</a:t>
            </a:r>
            <a:r>
              <a:rPr lang="en-US" altLang="zh-TW" kern="0" dirty="0"/>
              <a:t>30</a:t>
            </a:r>
            <a:r>
              <a:rPr lang="zh-TW" altLang="en-US" kern="0" dirty="0"/>
              <a:t>日到校會勘，</a:t>
            </a:r>
            <a:r>
              <a:rPr lang="zh-TW" altLang="en-US" dirty="0"/>
              <a:t>並</a:t>
            </a:r>
            <a:r>
              <a:rPr lang="zh-TW" altLang="en-US" kern="0" dirty="0"/>
              <a:t>補助本校新台幤</a:t>
            </a:r>
            <a:endParaRPr lang="en-US" altLang="zh-TW" kern="0" dirty="0"/>
          </a:p>
          <a:p>
            <a:pPr marL="0" indent="0" defTabSz="914400">
              <a:lnSpc>
                <a:spcPct val="100000"/>
              </a:lnSpc>
              <a:buClrTx/>
              <a:buSzTx/>
              <a:buNone/>
            </a:pPr>
            <a:r>
              <a:rPr lang="en-US" altLang="zh-TW" dirty="0"/>
              <a:t>   </a:t>
            </a:r>
            <a:r>
              <a:rPr lang="en-US" altLang="zh-TW" kern="0" dirty="0"/>
              <a:t>2,310,000</a:t>
            </a:r>
            <a:r>
              <a:rPr lang="zh-TW" altLang="en-US" kern="0" dirty="0"/>
              <a:t>元，建置</a:t>
            </a:r>
            <a:r>
              <a:rPr lang="en-US" altLang="zh-TW" kern="0" dirty="0"/>
              <a:t>28</a:t>
            </a:r>
            <a:r>
              <a:rPr lang="zh-TW" altLang="en-US" kern="0" dirty="0"/>
              <a:t>臺</a:t>
            </a:r>
            <a:r>
              <a:rPr lang="en-US" altLang="zh-TW" kern="0" dirty="0"/>
              <a:t>86</a:t>
            </a:r>
            <a:r>
              <a:rPr lang="zh-TW" altLang="en-US" kern="0" dirty="0"/>
              <a:t>吋觸控螢幕。</a:t>
            </a:r>
            <a:r>
              <a:rPr lang="zh-TW" altLang="en-US" dirty="0"/>
              <a:t>計畫</a:t>
            </a:r>
            <a:r>
              <a:rPr lang="zh-TW" altLang="en-US" kern="0" dirty="0"/>
              <a:t>於今年底</a:t>
            </a:r>
            <a:endParaRPr lang="en-US" altLang="zh-TW" kern="0" dirty="0"/>
          </a:p>
          <a:p>
            <a:pPr marL="0" indent="0" defTabSz="914400">
              <a:lnSpc>
                <a:spcPct val="100000"/>
              </a:lnSpc>
              <a:buClrTx/>
              <a:buSzTx/>
              <a:buNone/>
            </a:pPr>
            <a:r>
              <a:rPr lang="en-US" altLang="zh-TW" dirty="0"/>
              <a:t>   </a:t>
            </a:r>
            <a:r>
              <a:rPr lang="zh-TW" altLang="en-US" kern="0" dirty="0"/>
              <a:t>前採購</a:t>
            </a:r>
            <a:r>
              <a:rPr lang="zh-TW" altLang="en-US" dirty="0"/>
              <a:t>、</a:t>
            </a:r>
            <a:r>
              <a:rPr lang="zh-TW" altLang="en-US" kern="0" dirty="0"/>
              <a:t>安裝完成。</a:t>
            </a:r>
            <a:endParaRPr lang="en-US" altLang="zh-TW" kern="0" dirty="0"/>
          </a:p>
          <a:p>
            <a:pPr defTabSz="914400">
              <a:lnSpc>
                <a:spcPct val="100000"/>
              </a:lnSpc>
              <a:buClrTx/>
              <a:buSzTx/>
              <a:buFontTx/>
            </a:pPr>
            <a:endParaRPr lang="en-US" altLang="zh-TW" kern="0" dirty="0"/>
          </a:p>
          <a:p>
            <a:pPr defTabSz="914400">
              <a:lnSpc>
                <a:spcPct val="100000"/>
              </a:lnSpc>
              <a:buClrTx/>
              <a:buSzTx/>
              <a:buFontTx/>
            </a:pPr>
            <a:endParaRPr lang="en-US" altLang="zh-TW" kern="0" dirty="0"/>
          </a:p>
          <a:p>
            <a:pPr defTabSz="914400">
              <a:lnSpc>
                <a:spcPct val="100000"/>
              </a:lnSpc>
              <a:buClrTx/>
              <a:buSzTx/>
              <a:buFontTx/>
            </a:pPr>
            <a:endParaRPr lang="en-US" altLang="zh-TW" kern="0" dirty="0"/>
          </a:p>
          <a:p>
            <a:pPr marL="0" indent="0" defTabSz="914400">
              <a:lnSpc>
                <a:spcPct val="100000"/>
              </a:lnSpc>
              <a:buClrTx/>
              <a:buSzTx/>
              <a:buFontTx/>
              <a:buNone/>
            </a:pPr>
            <a:r>
              <a:rPr lang="en-US" altLang="zh-TW" kern="0" dirty="0"/>
              <a:t>     </a:t>
            </a:r>
            <a:endParaRPr lang="zh-TW" altLang="en-US" kern="0" dirty="0"/>
          </a:p>
        </p:txBody>
      </p:sp>
      <p:sp>
        <p:nvSpPr>
          <p:cNvPr id="11" name="內容版面配置區 2">
            <a:extLst>
              <a:ext uri="{FF2B5EF4-FFF2-40B4-BE49-F238E27FC236}">
                <a16:creationId xmlns:a16="http://schemas.microsoft.com/office/drawing/2014/main" id="{F29FC63A-7B67-4F04-B582-734204AF9B0F}"/>
              </a:ext>
            </a:extLst>
          </p:cNvPr>
          <p:cNvSpPr txBox="1">
            <a:spLocks/>
          </p:cNvSpPr>
          <p:nvPr/>
        </p:nvSpPr>
        <p:spPr>
          <a:xfrm>
            <a:off x="757066" y="1321056"/>
            <a:ext cx="10630971" cy="1320167"/>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defTabSz="914400">
              <a:lnSpc>
                <a:spcPct val="100000"/>
              </a:lnSpc>
              <a:buClrTx/>
              <a:buSzTx/>
              <a:buFontTx/>
            </a:pPr>
            <a:r>
              <a:rPr lang="zh-TW" altLang="en-US" b="1" u="sng" kern="0" dirty="0"/>
              <a:t>創客教室</a:t>
            </a:r>
            <a:r>
              <a:rPr lang="zh-TW" altLang="en-US" b="1" u="sng" dirty="0">
                <a:latin typeface="PMingLiU" panose="02020500000000000000" pitchFamily="18" charset="-120"/>
                <a:ea typeface="PMingLiU" panose="02020500000000000000" pitchFamily="18" charset="-120"/>
              </a:rPr>
              <a:t>：</a:t>
            </a:r>
            <a:endParaRPr lang="en-US" altLang="zh-TW" b="1" u="sng" kern="0" dirty="0"/>
          </a:p>
          <a:p>
            <a:pPr marL="0" indent="0" defTabSz="914400">
              <a:lnSpc>
                <a:spcPct val="100000"/>
              </a:lnSpc>
              <a:buClrTx/>
              <a:buSzTx/>
              <a:buNone/>
            </a:pPr>
            <a:r>
              <a:rPr lang="en-US" altLang="zh-TW" kern="0" dirty="0"/>
              <a:t>   </a:t>
            </a:r>
            <a:r>
              <a:rPr lang="zh-TW" altLang="en-US" kern="0" dirty="0"/>
              <a:t>感謝周玉琴議員</a:t>
            </a:r>
            <a:r>
              <a:rPr lang="zh-TW" altLang="en-US" dirty="0"/>
              <a:t>補助</a:t>
            </a:r>
            <a:r>
              <a:rPr lang="zh-TW" altLang="en-US" kern="0" dirty="0"/>
              <a:t>本校經費</a:t>
            </a:r>
            <a:r>
              <a:rPr lang="en-US" altLang="zh-TW" kern="0" dirty="0"/>
              <a:t>1,000,000</a:t>
            </a:r>
            <a:r>
              <a:rPr lang="zh-TW" altLang="en-US" kern="0" dirty="0"/>
              <a:t>元，協助本 </a:t>
            </a:r>
            <a:endParaRPr lang="en-US" altLang="zh-TW" kern="0" dirty="0"/>
          </a:p>
          <a:p>
            <a:pPr marL="0" indent="0" defTabSz="914400">
              <a:lnSpc>
                <a:spcPct val="100000"/>
              </a:lnSpc>
              <a:buClrTx/>
              <a:buSzTx/>
              <a:buNone/>
            </a:pPr>
            <a:r>
              <a:rPr lang="en-US" altLang="zh-TW" dirty="0"/>
              <a:t>   </a:t>
            </a:r>
            <a:r>
              <a:rPr lang="zh-TW" altLang="en-US" kern="0" dirty="0"/>
              <a:t>校置創客教室，現創客教室已於</a:t>
            </a:r>
            <a:r>
              <a:rPr lang="en-US" altLang="zh-TW" dirty="0"/>
              <a:t> </a:t>
            </a:r>
            <a:r>
              <a:rPr lang="en-US" altLang="zh-TW" kern="0" dirty="0"/>
              <a:t>8</a:t>
            </a:r>
            <a:r>
              <a:rPr lang="zh-TW" altLang="en-US" kern="0" dirty="0"/>
              <a:t>月</a:t>
            </a:r>
            <a:r>
              <a:rPr lang="en-US" altLang="zh-TW" kern="0" dirty="0"/>
              <a:t>10</a:t>
            </a:r>
            <a:r>
              <a:rPr lang="zh-TW" altLang="en-US" kern="0" dirty="0"/>
              <a:t>日完工啟用。</a:t>
            </a:r>
            <a:endParaRPr lang="en-US" altLang="zh-TW" kern="0" dirty="0"/>
          </a:p>
          <a:p>
            <a:pPr marL="0" indent="0" defTabSz="914400">
              <a:lnSpc>
                <a:spcPct val="100000"/>
              </a:lnSpc>
              <a:buClrTx/>
              <a:buSzTx/>
              <a:buNone/>
            </a:pPr>
            <a:endParaRPr lang="en-US" altLang="zh-TW" kern="0" dirty="0"/>
          </a:p>
          <a:p>
            <a:pPr marL="0" indent="0" defTabSz="914400">
              <a:lnSpc>
                <a:spcPct val="100000"/>
              </a:lnSpc>
              <a:buClrTx/>
              <a:buSzTx/>
              <a:buNone/>
            </a:pPr>
            <a:endParaRPr lang="en-US" altLang="zh-TW" kern="0" dirty="0"/>
          </a:p>
          <a:p>
            <a:pPr defTabSz="914400">
              <a:lnSpc>
                <a:spcPct val="100000"/>
              </a:lnSpc>
              <a:buClrTx/>
              <a:buSzTx/>
              <a:buFontTx/>
            </a:pPr>
            <a:endParaRPr lang="en-US" altLang="zh-TW" kern="0" dirty="0"/>
          </a:p>
          <a:p>
            <a:pPr marL="0" indent="0" defTabSz="914400">
              <a:lnSpc>
                <a:spcPct val="100000"/>
              </a:lnSpc>
              <a:buClrTx/>
              <a:buSzTx/>
              <a:buFontTx/>
              <a:buNone/>
            </a:pPr>
            <a:r>
              <a:rPr lang="en-US" altLang="zh-TW" kern="0" dirty="0"/>
              <a:t>     </a:t>
            </a:r>
            <a:endParaRPr lang="zh-TW" altLang="en-US" kern="0" dirty="0"/>
          </a:p>
        </p:txBody>
      </p:sp>
      <p:sp>
        <p:nvSpPr>
          <p:cNvPr id="6" name="內容版面配置區 2">
            <a:extLst>
              <a:ext uri="{FF2B5EF4-FFF2-40B4-BE49-F238E27FC236}">
                <a16:creationId xmlns:a16="http://schemas.microsoft.com/office/drawing/2014/main" id="{900A2B84-01B7-4DFF-8C38-F21E512A672A}"/>
              </a:ext>
            </a:extLst>
          </p:cNvPr>
          <p:cNvSpPr>
            <a:spLocks noGrp="1"/>
          </p:cNvSpPr>
          <p:nvPr>
            <p:ph idx="1"/>
          </p:nvPr>
        </p:nvSpPr>
        <p:spPr>
          <a:xfrm>
            <a:off x="581772" y="547949"/>
            <a:ext cx="10630971" cy="1320167"/>
          </a:xfrm>
        </p:spPr>
        <p:txBody>
          <a:bodyPr>
            <a:normAutofit fontScale="25000" lnSpcReduction="20000"/>
          </a:bodyPr>
          <a:lstStyle/>
          <a:p>
            <a:pPr>
              <a:lnSpc>
                <a:spcPts val="2500"/>
              </a:lnSpc>
            </a:pPr>
            <a:r>
              <a:rPr lang="zh-TW" altLang="en-US" sz="12800" b="1" dirty="0">
                <a:latin typeface="PMingLiU" panose="02020500000000000000" pitchFamily="18" charset="-120"/>
                <a:ea typeface="PMingLiU" panose="02020500000000000000" pitchFamily="18" charset="-120"/>
              </a:rPr>
              <a:t>本校近期建設：</a:t>
            </a:r>
            <a:endParaRPr lang="en-US" altLang="zh-TW" sz="12800" b="1" dirty="0">
              <a:latin typeface="PMingLiU" panose="02020500000000000000" pitchFamily="18" charset="-120"/>
              <a:ea typeface="PMingLiU" panose="02020500000000000000" pitchFamily="18" charset="-120"/>
            </a:endParaRPr>
          </a:p>
          <a:p>
            <a:pPr marL="0" indent="0">
              <a:lnSpc>
                <a:spcPts val="2500"/>
              </a:lnSpc>
              <a:buNone/>
            </a:pPr>
            <a:r>
              <a:rPr lang="en-US" altLang="zh-TW" sz="11200" dirty="0">
                <a:latin typeface="PMingLiU" panose="02020500000000000000" pitchFamily="18" charset="-120"/>
                <a:ea typeface="PMingLiU" panose="02020500000000000000" pitchFamily="18" charset="-120"/>
              </a:rPr>
              <a:t>   </a:t>
            </a:r>
          </a:p>
          <a:p>
            <a:endParaRPr lang="en-US" altLang="zh-TW" dirty="0"/>
          </a:p>
          <a:p>
            <a:endParaRPr lang="en-US" altLang="zh-TW" dirty="0"/>
          </a:p>
          <a:p>
            <a:endParaRPr lang="en-US" altLang="zh-TW" dirty="0"/>
          </a:p>
          <a:p>
            <a:pPr marL="0" indent="0">
              <a:buNone/>
            </a:pPr>
            <a:r>
              <a:rPr lang="en-US" altLang="zh-TW" dirty="0"/>
              <a:t>   </a:t>
            </a:r>
            <a:endParaRPr lang="zh-TW" altLang="en-US" dirty="0"/>
          </a:p>
        </p:txBody>
      </p:sp>
    </p:spTree>
    <p:extLst>
      <p:ext uri="{BB962C8B-B14F-4D97-AF65-F5344CB8AC3E}">
        <p14:creationId xmlns:p14="http://schemas.microsoft.com/office/powerpoint/2010/main" val="877218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85614" y="457201"/>
            <a:ext cx="5267498" cy="1143000"/>
          </a:xfrm>
        </p:spPr>
        <p:txBody>
          <a:bodyPr>
            <a:normAutofit/>
          </a:bodyPr>
          <a:lstStyle/>
          <a:p>
            <a:r>
              <a:rPr lang="zh-TW" altLang="en-US" sz="4000" dirty="0">
                <a:solidFill>
                  <a:schemeClr val="bg1"/>
                </a:solidFill>
              </a:rPr>
              <a:t>家長會組織</a:t>
            </a:r>
          </a:p>
        </p:txBody>
      </p:sp>
      <p:sp>
        <p:nvSpPr>
          <p:cNvPr id="3" name="內容版面配置區 2"/>
          <p:cNvSpPr>
            <a:spLocks noGrp="1"/>
          </p:cNvSpPr>
          <p:nvPr>
            <p:ph idx="1"/>
          </p:nvPr>
        </p:nvSpPr>
        <p:spPr>
          <a:xfrm>
            <a:off x="609599" y="1600201"/>
            <a:ext cx="10214113" cy="5257799"/>
          </a:xfrm>
        </p:spPr>
        <p:txBody>
          <a:bodyPr>
            <a:normAutofit lnSpcReduction="10000"/>
          </a:bodyPr>
          <a:lstStyle/>
          <a:p>
            <a:r>
              <a:rPr lang="zh-TW" altLang="zh-TW" sz="2800" dirty="0">
                <a:solidFill>
                  <a:schemeClr val="bg1"/>
                </a:solidFill>
                <a:latin typeface="標楷體" panose="03000509000000000000" pitchFamily="65" charset="-120"/>
                <a:ea typeface="標楷體" panose="03000509000000000000" pitchFamily="65" charset="-120"/>
              </a:rPr>
              <a:t>因為小朋友們的就學</a:t>
            </a:r>
            <a:r>
              <a:rPr lang="en-US" altLang="zh-TW" sz="2800" dirty="0">
                <a:solidFill>
                  <a:schemeClr val="bg1"/>
                </a:solidFill>
                <a:latin typeface="標楷體" panose="03000509000000000000" pitchFamily="65" charset="-120"/>
                <a:ea typeface="標楷體" panose="03000509000000000000" pitchFamily="65" charset="-120"/>
              </a:rPr>
              <a:t> </a:t>
            </a:r>
            <a:r>
              <a:rPr lang="zh-TW" altLang="zh-TW" sz="2800" dirty="0">
                <a:solidFill>
                  <a:schemeClr val="bg1"/>
                </a:solidFill>
                <a:latin typeface="標楷體" panose="03000509000000000000" pitchFamily="65" charset="-120"/>
                <a:ea typeface="標楷體" panose="03000509000000000000" pitchFamily="65" charset="-120"/>
              </a:rPr>
              <a:t>讓我們有機會在人生這階段一起陪伴他們成長。從悉心呵護到謹慎託付給學校，陪伴與支持是我們大家最有默契的共識。我相信一個健康有活力的家長會應該跟著學校及教師一起成為孩子們最堅強的後盾，也是親、師、生中擔任凝聚、輔助、督導及溝通達成親師共識的重要橋樑。</a:t>
            </a:r>
            <a:endParaRPr lang="en-US" altLang="zh-TW" sz="2800" dirty="0">
              <a:solidFill>
                <a:schemeClr val="bg1"/>
              </a:solidFill>
              <a:latin typeface="標楷體" panose="03000509000000000000" pitchFamily="65" charset="-120"/>
              <a:ea typeface="標楷體" panose="03000509000000000000" pitchFamily="65" charset="-120"/>
            </a:endParaRPr>
          </a:p>
          <a:p>
            <a:pPr lvl="0"/>
            <a:r>
              <a:rPr lang="zh-TW" altLang="zh-TW" sz="3200" b="1" dirty="0">
                <a:solidFill>
                  <a:schemeClr val="bg1"/>
                </a:solidFill>
              </a:rPr>
              <a:t>家長會各項運作：</a:t>
            </a:r>
            <a:endParaRPr lang="zh-TW" altLang="zh-TW" sz="2800" dirty="0">
              <a:solidFill>
                <a:schemeClr val="bg1"/>
              </a:solidFill>
            </a:endParaRPr>
          </a:p>
          <a:p>
            <a:pPr lvl="1"/>
            <a:r>
              <a:rPr lang="zh-TW" altLang="zh-TW" sz="2800" dirty="0">
                <a:solidFill>
                  <a:schemeClr val="bg1"/>
                </a:solidFill>
                <a:latin typeface="標楷體" panose="03000509000000000000" pitchFamily="65" charset="-120"/>
                <a:ea typeface="標楷體" panose="03000509000000000000" pitchFamily="65" charset="-120"/>
              </a:rPr>
              <a:t>參與家長及學校會議討論及支援學校各項校務</a:t>
            </a:r>
            <a:r>
              <a:rPr lang="en-US" altLang="zh-TW" sz="2800" dirty="0">
                <a:solidFill>
                  <a:schemeClr val="bg1"/>
                </a:solidFill>
                <a:latin typeface="標楷體" panose="03000509000000000000" pitchFamily="65" charset="-120"/>
                <a:ea typeface="標楷體" panose="03000509000000000000" pitchFamily="65" charset="-120"/>
              </a:rPr>
              <a:t> </a:t>
            </a:r>
            <a:r>
              <a:rPr lang="zh-TW" altLang="zh-TW" sz="2800" dirty="0">
                <a:solidFill>
                  <a:schemeClr val="bg1"/>
                </a:solidFill>
                <a:latin typeface="標楷體" panose="03000509000000000000" pitchFamily="65" charset="-120"/>
                <a:ea typeface="標楷體" panose="03000509000000000000" pitchFamily="65" charset="-120"/>
              </a:rPr>
              <a:t>（例：代課費、優良教師、扶助獎勵、設施進度、教學方向等）</a:t>
            </a:r>
            <a:endParaRPr lang="zh-TW" altLang="zh-TW" sz="2400" dirty="0">
              <a:solidFill>
                <a:schemeClr val="bg1"/>
              </a:solidFill>
              <a:latin typeface="標楷體" panose="03000509000000000000" pitchFamily="65" charset="-120"/>
              <a:ea typeface="標楷體" panose="03000509000000000000" pitchFamily="65" charset="-120"/>
            </a:endParaRPr>
          </a:p>
          <a:p>
            <a:pPr lvl="1"/>
            <a:r>
              <a:rPr lang="zh-TW" altLang="zh-TW" sz="2800" dirty="0">
                <a:solidFill>
                  <a:schemeClr val="bg1"/>
                </a:solidFill>
                <a:latin typeface="標楷體" panose="03000509000000000000" pitchFamily="65" charset="-120"/>
                <a:ea typeface="標楷體" panose="03000509000000000000" pitchFamily="65" charset="-120"/>
              </a:rPr>
              <a:t>學校師生相關活動推廣扶助</a:t>
            </a:r>
            <a:r>
              <a:rPr lang="en-US" altLang="zh-TW" sz="2800" dirty="0">
                <a:solidFill>
                  <a:schemeClr val="bg1"/>
                </a:solidFill>
                <a:latin typeface="標楷體" panose="03000509000000000000" pitchFamily="65" charset="-120"/>
                <a:ea typeface="標楷體" panose="03000509000000000000" pitchFamily="65" charset="-120"/>
              </a:rPr>
              <a:t> </a:t>
            </a:r>
            <a:r>
              <a:rPr lang="zh-TW" altLang="zh-TW" sz="2800" dirty="0">
                <a:solidFill>
                  <a:schemeClr val="bg1"/>
                </a:solidFill>
                <a:latin typeface="標楷體" panose="03000509000000000000" pitchFamily="65" charset="-120"/>
                <a:ea typeface="標楷體" panose="03000509000000000000" pitchFamily="65" charset="-120"/>
              </a:rPr>
              <a:t>（例：新生迎接典禮、畢業生典禮紀念品、園遊會、運動會、兒童節慶祝等）</a:t>
            </a:r>
            <a:endParaRPr lang="zh-TW" altLang="zh-TW" sz="2400" dirty="0">
              <a:solidFill>
                <a:schemeClr val="bg1"/>
              </a:solidFill>
              <a:latin typeface="標楷體" panose="03000509000000000000" pitchFamily="65" charset="-120"/>
              <a:ea typeface="標楷體" panose="03000509000000000000" pitchFamily="65" charset="-120"/>
            </a:endParaRPr>
          </a:p>
          <a:p>
            <a:pPr lvl="1"/>
            <a:r>
              <a:rPr lang="zh-TW" altLang="zh-TW" sz="2800" dirty="0">
                <a:solidFill>
                  <a:schemeClr val="bg1"/>
                </a:solidFill>
                <a:latin typeface="標楷體" panose="03000509000000000000" pitchFamily="65" charset="-120"/>
                <a:ea typeface="標楷體" panose="03000509000000000000" pitchFamily="65" charset="-120"/>
              </a:rPr>
              <a:t>校園活動（例：聖誕節校園快閃）</a:t>
            </a:r>
            <a:endParaRPr lang="zh-TW" altLang="zh-TW" sz="2400" dirty="0">
              <a:solidFill>
                <a:schemeClr val="bg1"/>
              </a:solidFill>
              <a:latin typeface="標楷體" panose="03000509000000000000" pitchFamily="65" charset="-120"/>
              <a:ea typeface="標楷體" panose="03000509000000000000" pitchFamily="65" charset="-120"/>
            </a:endParaRPr>
          </a:p>
          <a:p>
            <a:pPr lvl="1"/>
            <a:r>
              <a:rPr lang="zh-TW" altLang="zh-TW" sz="2800" dirty="0">
                <a:solidFill>
                  <a:schemeClr val="bg1"/>
                </a:solidFill>
                <a:latin typeface="標楷體" panose="03000509000000000000" pitchFamily="65" charset="-120"/>
                <a:ea typeface="標楷體" panose="03000509000000000000" pitchFamily="65" charset="-120"/>
              </a:rPr>
              <a:t>校外交流（例：爬山健走</a:t>
            </a:r>
            <a:r>
              <a:rPr lang="en-US" altLang="zh-TW" sz="2800" dirty="0">
                <a:solidFill>
                  <a:schemeClr val="bg1"/>
                </a:solidFill>
                <a:latin typeface="標楷體" panose="03000509000000000000" pitchFamily="65" charset="-120"/>
                <a:ea typeface="標楷體" panose="03000509000000000000" pitchFamily="65" charset="-120"/>
              </a:rPr>
              <a:t> </a:t>
            </a:r>
            <a:r>
              <a:rPr lang="zh-TW" altLang="zh-TW" sz="2800" dirty="0">
                <a:solidFill>
                  <a:schemeClr val="bg1"/>
                </a:solidFill>
                <a:latin typeface="標楷體" panose="03000509000000000000" pitchFamily="65" charset="-120"/>
                <a:ea typeface="標楷體" panose="03000509000000000000" pitchFamily="65" charset="-120"/>
              </a:rPr>
              <a:t>接近大自然）</a:t>
            </a:r>
            <a:endParaRPr lang="zh-TW" altLang="zh-TW" sz="2400" dirty="0">
              <a:solidFill>
                <a:schemeClr val="bg1"/>
              </a:solidFill>
              <a:latin typeface="標楷體" panose="03000509000000000000" pitchFamily="65" charset="-120"/>
              <a:ea typeface="標楷體" panose="03000509000000000000" pitchFamily="65" charset="-120"/>
            </a:endParaRPr>
          </a:p>
          <a:p>
            <a:endParaRPr lang="zh-TW" altLang="en-US" sz="28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96139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endParaRPr/>
          </a:p>
        </p:txBody>
      </p:sp>
      <p:pic>
        <p:nvPicPr>
          <p:cNvPr id="101" name="Google Shape;101;p1" descr="https://168.motc.gov.tw/data/img/20200624/14393116.jpg"/>
          <p:cNvPicPr preferRelativeResize="0"/>
          <p:nvPr/>
        </p:nvPicPr>
        <p:blipFill rotWithShape="1">
          <a:blip r:embed="rId3">
            <a:alphaModFix/>
          </a:blip>
          <a:srcRect/>
          <a:stretch/>
        </p:blipFill>
        <p:spPr>
          <a:xfrm>
            <a:off x="2457050" y="420025"/>
            <a:ext cx="9353949" cy="5612375"/>
          </a:xfrm>
          <a:prstGeom prst="rect">
            <a:avLst/>
          </a:prstGeom>
          <a:noFill/>
          <a:ln>
            <a:noFill/>
          </a:ln>
        </p:spPr>
      </p:pic>
      <p:sp>
        <p:nvSpPr>
          <p:cNvPr id="102" name="Google Shape;102;p1"/>
          <p:cNvSpPr txBox="1">
            <a:spLocks noGrp="1"/>
          </p:cNvSpPr>
          <p:nvPr>
            <p:ph type="ctrTitle"/>
          </p:nvPr>
        </p:nvSpPr>
        <p:spPr>
          <a:xfrm>
            <a:off x="437450" y="4960100"/>
            <a:ext cx="4230000" cy="1463100"/>
          </a:xfrm>
          <a:prstGeom prst="rect">
            <a:avLst/>
          </a:prstGeom>
          <a:solidFill>
            <a:schemeClr val="lt1"/>
          </a:solid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r>
              <a:rPr lang="zh-TW"/>
              <a:t>交通安全宣導</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09600" y="493298"/>
            <a:ext cx="9956800" cy="759032"/>
          </a:xfrm>
        </p:spPr>
        <p:txBody>
          <a:bodyPr>
            <a:normAutofit fontScale="90000"/>
          </a:bodyPr>
          <a:lstStyle/>
          <a:p>
            <a:pPr lvl="0"/>
            <a:r>
              <a:rPr lang="zh-TW" altLang="zh-TW" b="1" dirty="0">
                <a:solidFill>
                  <a:schemeClr val="bg1"/>
                </a:solidFill>
              </a:rPr>
              <a:t>家長會成員組織與義務：</a:t>
            </a:r>
            <a:br>
              <a:rPr lang="zh-TW" altLang="zh-TW" dirty="0">
                <a:solidFill>
                  <a:schemeClr val="bg1"/>
                </a:solidFill>
              </a:rPr>
            </a:br>
            <a:endParaRPr lang="zh-TW" altLang="en-US" dirty="0">
              <a:solidFill>
                <a:schemeClr val="bg1"/>
              </a:solidFill>
            </a:endParaRPr>
          </a:p>
        </p:txBody>
      </p:sp>
      <p:sp>
        <p:nvSpPr>
          <p:cNvPr id="3" name="內容版面配置區 2"/>
          <p:cNvSpPr>
            <a:spLocks noGrp="1"/>
          </p:cNvSpPr>
          <p:nvPr>
            <p:ph idx="1"/>
          </p:nvPr>
        </p:nvSpPr>
        <p:spPr>
          <a:xfrm>
            <a:off x="609600" y="1043609"/>
            <a:ext cx="10363200" cy="5082555"/>
          </a:xfrm>
        </p:spPr>
        <p:txBody>
          <a:bodyPr>
            <a:normAutofit fontScale="62500" lnSpcReduction="20000"/>
          </a:bodyPr>
          <a:lstStyle/>
          <a:p>
            <a:pPr lvl="1"/>
            <a:r>
              <a:rPr lang="zh-TW" altLang="zh-TW" sz="2800" b="1" dirty="0">
                <a:solidFill>
                  <a:schemeClr val="bg1"/>
                </a:solidFill>
              </a:rPr>
              <a:t>家長會委員</a:t>
            </a:r>
            <a:endParaRPr lang="zh-TW" altLang="zh-TW" sz="2400" b="1" dirty="0">
              <a:solidFill>
                <a:schemeClr val="bg1"/>
              </a:solidFill>
            </a:endParaRPr>
          </a:p>
          <a:p>
            <a:pPr lvl="2"/>
            <a:r>
              <a:rPr lang="zh-TW" altLang="zh-TW" sz="2900" b="1" dirty="0">
                <a:solidFill>
                  <a:schemeClr val="bg1"/>
                </a:solidFill>
              </a:rPr>
              <a:t>認識家長會</a:t>
            </a:r>
            <a:r>
              <a:rPr lang="en-US" altLang="zh-TW" sz="2900" b="1" dirty="0">
                <a:solidFill>
                  <a:schemeClr val="bg1"/>
                </a:solidFill>
              </a:rPr>
              <a:t> </a:t>
            </a:r>
            <a:r>
              <a:rPr lang="zh-TW" altLang="zh-TW" sz="2900" b="1" dirty="0">
                <a:solidFill>
                  <a:schemeClr val="bg1"/>
                </a:solidFill>
              </a:rPr>
              <a:t>不參與校務提案討論表決及較少參與家長會相關活動</a:t>
            </a:r>
          </a:p>
          <a:p>
            <a:pPr lvl="2"/>
            <a:r>
              <a:rPr lang="zh-TW" altLang="zh-TW" sz="2900" b="1" dirty="0">
                <a:solidFill>
                  <a:schemeClr val="bg1"/>
                </a:solidFill>
              </a:rPr>
              <a:t>聘期一年並得連任之</a:t>
            </a:r>
          </a:p>
          <a:p>
            <a:pPr lvl="2"/>
            <a:r>
              <a:rPr lang="zh-TW" altLang="zh-TW" sz="2900" b="1" dirty="0">
                <a:solidFill>
                  <a:schemeClr val="bg1"/>
                </a:solidFill>
              </a:rPr>
              <a:t>職務捐：</a:t>
            </a:r>
            <a:r>
              <a:rPr lang="en-US" altLang="zh-TW" sz="2900" b="1" dirty="0">
                <a:solidFill>
                  <a:schemeClr val="bg1"/>
                </a:solidFill>
              </a:rPr>
              <a:t>1000</a:t>
            </a:r>
            <a:r>
              <a:rPr lang="zh-TW" altLang="zh-TW" sz="2900" b="1" dirty="0">
                <a:solidFill>
                  <a:schemeClr val="bg1"/>
                </a:solidFill>
              </a:rPr>
              <a:t>元</a:t>
            </a:r>
          </a:p>
          <a:p>
            <a:pPr lvl="1"/>
            <a:r>
              <a:rPr lang="zh-TW" altLang="zh-TW" sz="2900" b="1" dirty="0">
                <a:solidFill>
                  <a:schemeClr val="bg1"/>
                </a:solidFill>
              </a:rPr>
              <a:t>家長會常務委員</a:t>
            </a:r>
          </a:p>
          <a:p>
            <a:pPr lvl="2"/>
            <a:r>
              <a:rPr lang="zh-TW" altLang="zh-TW" sz="2900" b="1" dirty="0">
                <a:solidFill>
                  <a:schemeClr val="bg1"/>
                </a:solidFill>
              </a:rPr>
              <a:t>日常校務會議提案討論表決、家長會活動討論及參與</a:t>
            </a:r>
          </a:p>
          <a:p>
            <a:pPr lvl="2"/>
            <a:r>
              <a:rPr lang="zh-TW" altLang="zh-TW" sz="2900" b="1" dirty="0">
                <a:solidFill>
                  <a:schemeClr val="bg1"/>
                </a:solidFill>
              </a:rPr>
              <a:t>聘期一年並得連任之</a:t>
            </a:r>
          </a:p>
          <a:p>
            <a:pPr lvl="2"/>
            <a:r>
              <a:rPr lang="zh-TW" altLang="zh-TW" sz="2900" b="1" dirty="0">
                <a:solidFill>
                  <a:schemeClr val="bg1"/>
                </a:solidFill>
              </a:rPr>
              <a:t>職務捐：</a:t>
            </a:r>
            <a:r>
              <a:rPr lang="en-US" altLang="zh-TW" sz="2900" b="1" dirty="0">
                <a:solidFill>
                  <a:schemeClr val="bg1"/>
                </a:solidFill>
              </a:rPr>
              <a:t>3000</a:t>
            </a:r>
            <a:r>
              <a:rPr lang="zh-TW" altLang="zh-TW" sz="2900" b="1" dirty="0">
                <a:solidFill>
                  <a:schemeClr val="bg1"/>
                </a:solidFill>
              </a:rPr>
              <a:t>元</a:t>
            </a:r>
          </a:p>
          <a:p>
            <a:pPr lvl="1"/>
            <a:r>
              <a:rPr lang="zh-TW" altLang="zh-TW" sz="2900" b="1" dirty="0">
                <a:solidFill>
                  <a:schemeClr val="bg1"/>
                </a:solidFill>
              </a:rPr>
              <a:t>家長會副會長</a:t>
            </a:r>
          </a:p>
          <a:p>
            <a:pPr lvl="2"/>
            <a:r>
              <a:rPr lang="zh-TW" altLang="zh-TW" sz="2900" b="1" dirty="0">
                <a:solidFill>
                  <a:schemeClr val="bg1"/>
                </a:solidFill>
              </a:rPr>
              <a:t>日常校務會議提案討論表決、家長會活動討論參與及學校相關重要活動、議題推動決策提案研討</a:t>
            </a:r>
          </a:p>
          <a:p>
            <a:pPr lvl="2"/>
            <a:r>
              <a:rPr lang="zh-TW" altLang="zh-TW" sz="2900" b="1" dirty="0">
                <a:solidFill>
                  <a:schemeClr val="bg1"/>
                </a:solidFill>
              </a:rPr>
              <a:t>聘期一年並得連任之</a:t>
            </a:r>
          </a:p>
          <a:p>
            <a:pPr lvl="2"/>
            <a:r>
              <a:rPr lang="zh-TW" altLang="zh-TW" sz="2900" b="1" dirty="0">
                <a:solidFill>
                  <a:schemeClr val="bg1"/>
                </a:solidFill>
              </a:rPr>
              <a:t>職務捐：</a:t>
            </a:r>
            <a:r>
              <a:rPr lang="en-US" altLang="zh-TW" sz="2900" b="1" dirty="0">
                <a:solidFill>
                  <a:schemeClr val="bg1"/>
                </a:solidFill>
              </a:rPr>
              <a:t>5000</a:t>
            </a:r>
            <a:r>
              <a:rPr lang="zh-TW" altLang="zh-TW" sz="2900" b="1" dirty="0">
                <a:solidFill>
                  <a:schemeClr val="bg1"/>
                </a:solidFill>
              </a:rPr>
              <a:t>元</a:t>
            </a:r>
          </a:p>
          <a:p>
            <a:pPr lvl="1"/>
            <a:r>
              <a:rPr lang="zh-TW" altLang="zh-TW" sz="2900" b="1" dirty="0">
                <a:solidFill>
                  <a:schemeClr val="bg1"/>
                </a:solidFill>
              </a:rPr>
              <a:t>家長會會長</a:t>
            </a:r>
            <a:r>
              <a:rPr lang="en-US" altLang="zh-TW" sz="2900" b="1" dirty="0">
                <a:solidFill>
                  <a:schemeClr val="bg1"/>
                </a:solidFill>
              </a:rPr>
              <a:t>: </a:t>
            </a:r>
            <a:r>
              <a:rPr lang="zh-TW" altLang="zh-TW" sz="2900" b="1" dirty="0">
                <a:solidFill>
                  <a:schemeClr val="bg1"/>
                </a:solidFill>
              </a:rPr>
              <a:t>整合家長會各職</a:t>
            </a:r>
            <a:r>
              <a:rPr lang="en-US" altLang="zh-TW" sz="2900" b="1" dirty="0">
                <a:solidFill>
                  <a:schemeClr val="bg1"/>
                </a:solidFill>
              </a:rPr>
              <a:t> </a:t>
            </a:r>
            <a:r>
              <a:rPr lang="zh-TW" altLang="zh-TW" sz="2900" b="1" dirty="0">
                <a:solidFill>
                  <a:schemeClr val="bg1"/>
                </a:solidFill>
              </a:rPr>
              <a:t>達成家長與學校溝通及協助共識的第一橋樑</a:t>
            </a:r>
          </a:p>
          <a:p>
            <a:pPr lvl="2"/>
            <a:r>
              <a:rPr lang="zh-TW" altLang="zh-TW" sz="2900" b="1" dirty="0">
                <a:solidFill>
                  <a:schemeClr val="bg1"/>
                </a:solidFill>
              </a:rPr>
              <a:t>聘期一年並以連任一次為限</a:t>
            </a:r>
          </a:p>
          <a:p>
            <a:pPr lvl="2"/>
            <a:r>
              <a:rPr lang="zh-TW" altLang="zh-TW" sz="2900" b="1" dirty="0">
                <a:solidFill>
                  <a:schemeClr val="bg1"/>
                </a:solidFill>
              </a:rPr>
              <a:t>職務捐：</a:t>
            </a:r>
            <a:r>
              <a:rPr lang="en-US" altLang="zh-TW" sz="2900" b="1" dirty="0">
                <a:solidFill>
                  <a:schemeClr val="bg1"/>
                </a:solidFill>
              </a:rPr>
              <a:t>30000</a:t>
            </a:r>
            <a:r>
              <a:rPr lang="zh-TW" altLang="zh-TW" sz="2900" b="1" dirty="0">
                <a:solidFill>
                  <a:schemeClr val="bg1"/>
                </a:solidFill>
              </a:rPr>
              <a:t>元</a:t>
            </a:r>
          </a:p>
          <a:p>
            <a:r>
              <a:rPr lang="zh-TW" altLang="zh-TW" sz="3200" b="1" dirty="0">
                <a:solidFill>
                  <a:schemeClr val="bg1"/>
                </a:solidFill>
              </a:rPr>
              <a:t>職務捐收取時間</a:t>
            </a:r>
            <a:r>
              <a:rPr lang="en-US" altLang="zh-TW" sz="3200" b="1" dirty="0">
                <a:solidFill>
                  <a:schemeClr val="bg1"/>
                </a:solidFill>
              </a:rPr>
              <a:t>: </a:t>
            </a:r>
            <a:r>
              <a:rPr lang="zh-TW" altLang="zh-TW" sz="3200" b="1" dirty="0">
                <a:solidFill>
                  <a:schemeClr val="bg1"/>
                </a:solidFill>
              </a:rPr>
              <a:t>另行通知</a:t>
            </a:r>
            <a:endParaRPr lang="zh-TW" altLang="en-US" b="1" dirty="0">
              <a:solidFill>
                <a:schemeClr val="bg1"/>
              </a:solidFill>
            </a:endParaRPr>
          </a:p>
        </p:txBody>
      </p:sp>
    </p:spTree>
    <p:extLst>
      <p:ext uri="{BB962C8B-B14F-4D97-AF65-F5344CB8AC3E}">
        <p14:creationId xmlns:p14="http://schemas.microsoft.com/office/powerpoint/2010/main" val="619940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矩形 1"/>
          <p:cNvSpPr/>
          <p:nvPr/>
        </p:nvSpPr>
        <p:spPr>
          <a:xfrm>
            <a:off x="0" y="-69574"/>
            <a:ext cx="12192000" cy="3539430"/>
          </a:xfrm>
          <a:prstGeom prst="rect">
            <a:avLst/>
          </a:prstGeom>
        </p:spPr>
        <p:txBody>
          <a:bodyPr wrap="square">
            <a:spAutoFit/>
          </a:bodyPr>
          <a:lstStyle/>
          <a:p>
            <a:pPr marR="419100" indent="457200">
              <a:lnSpc>
                <a:spcPct val="115000"/>
              </a:lnSpc>
            </a:pPr>
            <a:r>
              <a:rPr lang="zh-TW" altLang="zh-TW" sz="4000" dirty="0">
                <a:solidFill>
                  <a:srgbClr val="202124"/>
                </a:solidFill>
                <a:latin typeface="Calibri" panose="020F0502020204030204" pitchFamily="34" charset="0"/>
                <a:ea typeface="MS Gothic" panose="020B0609070205080204" pitchFamily="49" charset="-128"/>
                <a:cs typeface="MS Gothic" panose="020B0609070205080204" pitchFamily="49" charset="-128"/>
              </a:rPr>
              <a:t>最後讓我們跟著學校為孩子的未來一起奮鬥努力</a:t>
            </a:r>
            <a:r>
              <a:rPr lang="en-US" altLang="zh-TW" sz="4000" dirty="0">
                <a:solidFill>
                  <a:srgbClr val="202124"/>
                </a:solidFill>
                <a:latin typeface="Calibri" panose="020F0502020204030204" pitchFamily="34" charset="0"/>
                <a:ea typeface="MS Gothic" panose="020B0609070205080204" pitchFamily="49" charset="-128"/>
                <a:cs typeface="MS Gothic" panose="020B0609070205080204" pitchFamily="49" charset="-128"/>
              </a:rPr>
              <a:t>,</a:t>
            </a:r>
            <a:r>
              <a:rPr lang="zh-TW" altLang="zh-TW" sz="4000" dirty="0">
                <a:solidFill>
                  <a:srgbClr val="202124"/>
                </a:solidFill>
                <a:latin typeface="Calibri" panose="020F0502020204030204" pitchFamily="34" charset="0"/>
                <a:ea typeface="MS Gothic" panose="020B0609070205080204" pitchFamily="49" charset="-128"/>
                <a:cs typeface="MS Gothic" panose="020B0609070205080204" pitchFamily="49" charset="-128"/>
              </a:rPr>
              <a:t>提供孩子們一個健康開心安全的學習成長環境。誠摯邀請家長們一起加入這個大家庭！</a:t>
            </a:r>
            <a:r>
              <a:rPr lang="en-US" altLang="zh-TW" sz="4000" dirty="0">
                <a:solidFill>
                  <a:srgbClr val="202124"/>
                </a:solidFill>
                <a:latin typeface="Calibri" panose="020F0502020204030204" pitchFamily="34" charset="0"/>
                <a:ea typeface="MS Gothic" panose="020B0609070205080204" pitchFamily="49" charset="-128"/>
                <a:cs typeface="MS Gothic" panose="020B0609070205080204" pitchFamily="49" charset="-128"/>
              </a:rPr>
              <a:t>  </a:t>
            </a:r>
            <a:r>
              <a:rPr lang="zh-TW" altLang="zh-TW" sz="4000" dirty="0">
                <a:solidFill>
                  <a:srgbClr val="202124"/>
                </a:solidFill>
                <a:latin typeface="Calibri" panose="020F0502020204030204" pitchFamily="34" charset="0"/>
                <a:ea typeface="MS Gothic" panose="020B0609070205080204" pitchFamily="49" charset="-128"/>
                <a:cs typeface="MS Gothic" panose="020B0609070205080204" pitchFamily="49" charset="-128"/>
              </a:rPr>
              <a:t>敬祝</a:t>
            </a:r>
            <a:r>
              <a:rPr lang="en-US" altLang="zh-TW" sz="4000" dirty="0">
                <a:solidFill>
                  <a:srgbClr val="202124"/>
                </a:solidFill>
                <a:latin typeface="Calibri" panose="020F0502020204030204" pitchFamily="34" charset="0"/>
                <a:ea typeface="MS Gothic" panose="020B0609070205080204" pitchFamily="49" charset="-128"/>
                <a:cs typeface="MS Gothic" panose="020B0609070205080204" pitchFamily="49" charset="-128"/>
              </a:rPr>
              <a:t>   </a:t>
            </a:r>
            <a:r>
              <a:rPr lang="zh-TW" altLang="zh-TW" sz="4000" dirty="0">
                <a:solidFill>
                  <a:srgbClr val="202124"/>
                </a:solidFill>
                <a:latin typeface="Calibri" panose="020F0502020204030204" pitchFamily="34" charset="0"/>
                <a:ea typeface="MS Gothic" panose="020B0609070205080204" pitchFamily="49" charset="-128"/>
                <a:cs typeface="MS Gothic" panose="020B0609070205080204" pitchFamily="49" charset="-128"/>
              </a:rPr>
              <a:t>闔家平安</a:t>
            </a:r>
            <a:r>
              <a:rPr lang="zh-TW" altLang="zh-TW" sz="4000" dirty="0">
                <a:solidFill>
                  <a:srgbClr val="202124"/>
                </a:solidFill>
                <a:latin typeface="Calibri" panose="020F0502020204030204" pitchFamily="34" charset="0"/>
                <a:ea typeface="新細明體" panose="02020500000000000000" pitchFamily="18" charset="-120"/>
                <a:cs typeface="MS Gothic" panose="020B0609070205080204" pitchFamily="49" charset="-128"/>
              </a:rPr>
              <a:t> </a:t>
            </a:r>
            <a:endParaRPr lang="zh-TW" altLang="zh-TW" sz="4000" dirty="0">
              <a:latin typeface="Calibri" panose="020F0502020204030204" pitchFamily="34" charset="0"/>
              <a:ea typeface="新細明體" panose="02020500000000000000" pitchFamily="18" charset="-120"/>
              <a:cs typeface="Times New Roman" panose="02020603050405020304" pitchFamily="18" charset="0"/>
            </a:endParaRPr>
          </a:p>
          <a:p>
            <a:r>
              <a:rPr lang="en-US" altLang="zh-TW" sz="4000" dirty="0">
                <a:solidFill>
                  <a:srgbClr val="202124"/>
                </a:solidFill>
                <a:latin typeface="新細明體" panose="02020500000000000000" pitchFamily="18" charset="-120"/>
                <a:cs typeface="MS Gothic" panose="020B0609070205080204" pitchFamily="49" charset="-128"/>
              </a:rPr>
              <a:t>                                             </a:t>
            </a:r>
            <a:r>
              <a:rPr lang="en-US" altLang="zh-TW" sz="4000" b="1" dirty="0">
                <a:solidFill>
                  <a:srgbClr val="202124"/>
                </a:solidFill>
                <a:latin typeface="新細明體" panose="02020500000000000000" pitchFamily="18" charset="-120"/>
                <a:cs typeface="MS Gothic" panose="020B0609070205080204" pitchFamily="49" charset="-128"/>
              </a:rPr>
              <a:t> </a:t>
            </a:r>
            <a:r>
              <a:rPr lang="zh-TW" altLang="zh-TW" sz="4000" b="1" dirty="0">
                <a:solidFill>
                  <a:srgbClr val="202124"/>
                </a:solidFill>
                <a:ea typeface="新細明體" panose="02020500000000000000" pitchFamily="18" charset="-120"/>
                <a:cs typeface="MS Gothic" panose="020B0609070205080204" pitchFamily="49" charset="-128"/>
              </a:rPr>
              <a:t>大同國小</a:t>
            </a:r>
            <a:r>
              <a:rPr lang="en-US" altLang="zh-TW" sz="4000" b="1" dirty="0">
                <a:solidFill>
                  <a:srgbClr val="202124"/>
                </a:solidFill>
                <a:ea typeface="新細明體" panose="02020500000000000000" pitchFamily="18" charset="-120"/>
                <a:cs typeface="MS Gothic" panose="020B0609070205080204" pitchFamily="49" charset="-128"/>
              </a:rPr>
              <a:t>  </a:t>
            </a:r>
            <a:r>
              <a:rPr lang="zh-TW" altLang="zh-TW" sz="4000" b="1" dirty="0">
                <a:solidFill>
                  <a:srgbClr val="202124"/>
                </a:solidFill>
                <a:ea typeface="新細明體" panose="02020500000000000000" pitchFamily="18" charset="-120"/>
                <a:cs typeface="MS Gothic" panose="020B0609070205080204" pitchFamily="49" charset="-128"/>
              </a:rPr>
              <a:t>家長會</a:t>
            </a:r>
            <a:r>
              <a:rPr lang="en-US" altLang="zh-TW" sz="4000" b="1" dirty="0">
                <a:solidFill>
                  <a:srgbClr val="202124"/>
                </a:solidFill>
                <a:ea typeface="新細明體" panose="02020500000000000000" pitchFamily="18" charset="-120"/>
                <a:cs typeface="MS Gothic" panose="020B0609070205080204" pitchFamily="49" charset="-128"/>
              </a:rPr>
              <a:t>  </a:t>
            </a:r>
            <a:r>
              <a:rPr lang="zh-TW" altLang="zh-TW" sz="4000" b="1" dirty="0">
                <a:solidFill>
                  <a:srgbClr val="202124"/>
                </a:solidFill>
                <a:ea typeface="新細明體" panose="02020500000000000000" pitchFamily="18" charset="-120"/>
                <a:cs typeface="MS Gothic" panose="020B0609070205080204" pitchFamily="49" charset="-128"/>
              </a:rPr>
              <a:t>敬上</a:t>
            </a:r>
            <a:endParaRPr lang="zh-TW" altLang="en-US" sz="4000" dirty="0"/>
          </a:p>
        </p:txBody>
      </p:sp>
    </p:spTree>
    <p:extLst>
      <p:ext uri="{BB962C8B-B14F-4D97-AF65-F5344CB8AC3E}">
        <p14:creationId xmlns:p14="http://schemas.microsoft.com/office/powerpoint/2010/main" val="163692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endParaRPr/>
          </a:p>
        </p:txBody>
      </p:sp>
      <p:sp>
        <p:nvSpPr>
          <p:cNvPr id="108" name="Google Shape;108;p3"/>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0" algn="l" rtl="0">
              <a:lnSpc>
                <a:spcPct val="90000"/>
              </a:lnSpc>
              <a:spcBef>
                <a:spcPts val="0"/>
              </a:spcBef>
              <a:spcAft>
                <a:spcPts val="0"/>
              </a:spcAft>
              <a:buSzPts val="2200"/>
              <a:buNone/>
            </a:pPr>
            <a:endParaRPr/>
          </a:p>
        </p:txBody>
      </p:sp>
      <p:pic>
        <p:nvPicPr>
          <p:cNvPr id="109" name="Google Shape;109;p3" descr="交通安全四大守則(107年) | 懶人包| 168交通安全入口網"/>
          <p:cNvPicPr preferRelativeResize="0"/>
          <p:nvPr/>
        </p:nvPicPr>
        <p:blipFill rotWithShape="1">
          <a:blip r:embed="rId3">
            <a:alphaModFix/>
          </a:blip>
          <a:srcRect/>
          <a:stretch/>
        </p:blipFill>
        <p:spPr>
          <a:xfrm>
            <a:off x="382385" y="-1"/>
            <a:ext cx="11430000" cy="6858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endParaRPr/>
          </a:p>
        </p:txBody>
      </p:sp>
      <p:sp>
        <p:nvSpPr>
          <p:cNvPr id="115" name="Google Shape;115;p4"/>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0" algn="l" rtl="0">
              <a:lnSpc>
                <a:spcPct val="90000"/>
              </a:lnSpc>
              <a:spcBef>
                <a:spcPts val="0"/>
              </a:spcBef>
              <a:spcAft>
                <a:spcPts val="0"/>
              </a:spcAft>
              <a:buSzPts val="2200"/>
              <a:buNone/>
            </a:pPr>
            <a:endParaRPr/>
          </a:p>
        </p:txBody>
      </p:sp>
      <p:pic>
        <p:nvPicPr>
          <p:cNvPr id="116" name="Google Shape;116;p4" descr="https://1.bp.blogspot.com/-ki_jtdHLHaY/XbpsH9HtSVI/AAAAAAAAAtY/Zfb-R_ypw5I82XUp4b93QbSB_uR4SwOuQCLcBGAsYHQ/s1600/10533675.jpg"/>
          <p:cNvPicPr preferRelativeResize="0"/>
          <p:nvPr/>
        </p:nvPicPr>
        <p:blipFill rotWithShape="1">
          <a:blip r:embed="rId3">
            <a:alphaModFix/>
          </a:blip>
          <a:srcRect/>
          <a:stretch/>
        </p:blipFill>
        <p:spPr>
          <a:xfrm>
            <a:off x="335189" y="-1"/>
            <a:ext cx="11430000" cy="68580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endParaRPr/>
          </a:p>
        </p:txBody>
      </p:sp>
      <p:sp>
        <p:nvSpPr>
          <p:cNvPr id="122" name="Google Shape;122;p5"/>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0" algn="l" rtl="0">
              <a:lnSpc>
                <a:spcPct val="90000"/>
              </a:lnSpc>
              <a:spcBef>
                <a:spcPts val="0"/>
              </a:spcBef>
              <a:spcAft>
                <a:spcPts val="0"/>
              </a:spcAft>
              <a:buSzPts val="2200"/>
              <a:buNone/>
            </a:pPr>
            <a:endParaRPr/>
          </a:p>
        </p:txBody>
      </p:sp>
      <p:pic>
        <p:nvPicPr>
          <p:cNvPr id="123" name="Google Shape;123;p5" descr="https://1.bp.blogspot.com/-Jafh2DhhwW0/XbpsINA-XRI/AAAAAAAAAtU/AjTS4zR-T9s8s_Qnlv_k9HAXKMOssPWSwCLcBGAsYHQ/s1600/10533874.jpg"/>
          <p:cNvPicPr preferRelativeResize="0"/>
          <p:nvPr/>
        </p:nvPicPr>
        <p:blipFill rotWithShape="1">
          <a:blip r:embed="rId3">
            <a:alphaModFix/>
          </a:blip>
          <a:srcRect/>
          <a:stretch/>
        </p:blipFill>
        <p:spPr>
          <a:xfrm>
            <a:off x="367847" y="-1"/>
            <a:ext cx="11430000" cy="68580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5000"/>
              <a:buFont typeface="Twentieth Century"/>
              <a:buNone/>
            </a:pPr>
            <a:endParaRPr/>
          </a:p>
        </p:txBody>
      </p:sp>
      <p:sp>
        <p:nvSpPr>
          <p:cNvPr id="129" name="Google Shape;129;p6"/>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0" algn="l" rtl="0">
              <a:lnSpc>
                <a:spcPct val="90000"/>
              </a:lnSpc>
              <a:spcBef>
                <a:spcPts val="0"/>
              </a:spcBef>
              <a:spcAft>
                <a:spcPts val="0"/>
              </a:spcAft>
              <a:buSzPts val="2200"/>
              <a:buNone/>
            </a:pPr>
            <a:endParaRPr/>
          </a:p>
        </p:txBody>
      </p:sp>
      <p:pic>
        <p:nvPicPr>
          <p:cNvPr id="130" name="Google Shape;130;p6" descr="https://1.bp.blogspot.com/-OBV9cM-8PfQ/XbpsItXw39I/AAAAAAAAAtc/HHsKQo0_wfgZu2zbyW3QVF-byG1u5hoFgCLcBGAsYHQ/s1600/10534075.jpg"/>
          <p:cNvPicPr preferRelativeResize="0"/>
          <p:nvPr/>
        </p:nvPicPr>
        <p:blipFill rotWithShape="1">
          <a:blip r:embed="rId3">
            <a:alphaModFix/>
          </a:blip>
          <a:srcRect/>
          <a:stretch/>
        </p:blipFill>
        <p:spPr>
          <a:xfrm>
            <a:off x="351518" y="-1"/>
            <a:ext cx="11430000"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FF0000"/>
              </a:buClr>
              <a:buSzPts val="5000"/>
              <a:buFont typeface="DFKai-SB"/>
              <a:buNone/>
            </a:pPr>
            <a:r>
              <a:rPr lang="zh-TW">
                <a:solidFill>
                  <a:srgbClr val="FF0000"/>
                </a:solidFill>
                <a:latin typeface="DFKai-SB"/>
                <a:ea typeface="DFKai-SB"/>
                <a:cs typeface="DFKai-SB"/>
                <a:sym typeface="DFKai-SB"/>
              </a:rPr>
              <a:t>留意兩處多肇事路口!</a:t>
            </a:r>
            <a:endParaRPr>
              <a:solidFill>
                <a:srgbClr val="FF0000"/>
              </a:solidFill>
              <a:latin typeface="DFKai-SB"/>
              <a:ea typeface="DFKai-SB"/>
              <a:cs typeface="DFKai-SB"/>
              <a:sym typeface="DFKai-SB"/>
            </a:endParaRPr>
          </a:p>
        </p:txBody>
      </p:sp>
      <p:sp>
        <p:nvSpPr>
          <p:cNvPr id="136" name="Google Shape;136;p7"/>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p>
            <a:pPr marL="91440" lvl="0" indent="-508000" algn="l" rtl="0">
              <a:lnSpc>
                <a:spcPct val="90000"/>
              </a:lnSpc>
              <a:spcBef>
                <a:spcPts val="0"/>
              </a:spcBef>
              <a:spcAft>
                <a:spcPts val="0"/>
              </a:spcAft>
              <a:buSzPts val="8000"/>
              <a:buChar char=" "/>
            </a:pPr>
            <a:r>
              <a:rPr lang="zh-TW" sz="8000">
                <a:solidFill>
                  <a:srgbClr val="00B050"/>
                </a:solidFill>
              </a:rPr>
              <a:t>1.新農街與金山街口</a:t>
            </a:r>
            <a:endParaRPr sz="8000">
              <a:solidFill>
                <a:srgbClr val="00B050"/>
              </a:solidFill>
            </a:endParaRPr>
          </a:p>
          <a:p>
            <a:pPr marL="91440" lvl="0" indent="-508000" algn="l" rtl="0">
              <a:lnSpc>
                <a:spcPct val="90000"/>
              </a:lnSpc>
              <a:spcBef>
                <a:spcPts val="1400"/>
              </a:spcBef>
              <a:spcAft>
                <a:spcPts val="0"/>
              </a:spcAft>
              <a:buSzPts val="8000"/>
              <a:buChar char=" "/>
            </a:pPr>
            <a:r>
              <a:rPr lang="zh-TW" sz="8000">
                <a:solidFill>
                  <a:schemeClr val="accent1"/>
                </a:solidFill>
              </a:rPr>
              <a:t>2.楊新路與大成路口</a:t>
            </a:r>
            <a:endParaRPr sz="800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439816" y="3337560"/>
            <a:ext cx="3993296" cy="2301240"/>
          </a:xfrm>
        </p:spPr>
        <p:txBody>
          <a:bodyPr>
            <a:normAutofit/>
          </a:bodyPr>
          <a:lstStyle/>
          <a:p>
            <a:r>
              <a:rPr lang="zh-TW" altLang="en-US" b="0" dirty="0"/>
              <a:t>視力保健宣導</a:t>
            </a:r>
            <a:br>
              <a:rPr lang="zh-TW" altLang="en-US" b="0" dirty="0"/>
            </a:br>
            <a:r>
              <a:rPr lang="en-US" altLang="zh-TW" b="0" dirty="0"/>
              <a:t>110.09.17</a:t>
            </a:r>
            <a:endParaRPr lang="zh-TW" altLang="en-US" dirty="0"/>
          </a:p>
        </p:txBody>
      </p:sp>
      <p:sp>
        <p:nvSpPr>
          <p:cNvPr id="4" name="副標題 2"/>
          <p:cNvSpPr txBox="1">
            <a:spLocks/>
          </p:cNvSpPr>
          <p:nvPr/>
        </p:nvSpPr>
        <p:spPr>
          <a:xfrm>
            <a:off x="2783632" y="1340768"/>
            <a:ext cx="6480048" cy="1752600"/>
          </a:xfrm>
          <a:prstGeom prst="rect">
            <a:avLst/>
          </a:prstGeom>
        </p:spPr>
        <p:txBody>
          <a:bodyPr vert="horz" tIns="0" rIns="45720" bIns="0" anchor="b">
            <a:normAutofit/>
          </a:bodyPr>
          <a:lstStyle>
            <a:lvl1pPr marL="0" indent="0" algn="r"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457200" indent="0" algn="ctr" rtl="0" eaLnBrk="1" latinLnBrk="0" hangingPunct="1">
              <a:spcBef>
                <a:spcPct val="20000"/>
              </a:spcBef>
              <a:buClr>
                <a:schemeClr val="accent1"/>
              </a:buClr>
              <a:buSzPct val="90000"/>
              <a:buFont typeface="Wingdings 2"/>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85000"/>
              <a:buFont typeface="Arial"/>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90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100000"/>
              <a:buFont typeface="Arial"/>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Arial"/>
              <a:buNone/>
              <a:defRPr kumimoji="0" sz="2000" kern="1200" baseline="0">
                <a:solidFill>
                  <a:schemeClr val="tx1"/>
                </a:solidFill>
                <a:latin typeface="+mn-lt"/>
                <a:ea typeface="+mn-ea"/>
                <a:cs typeface="+mn-cs"/>
              </a:defRPr>
            </a:lvl6pPr>
            <a:lvl7pPr marL="2743200" indent="0" algn="ctr" rtl="0" eaLnBrk="1" latinLnBrk="0" hangingPunct="1">
              <a:spcBef>
                <a:spcPct val="20000"/>
              </a:spcBef>
              <a:buClr>
                <a:schemeClr val="accent6"/>
              </a:buClr>
              <a:buSzPct val="100000"/>
              <a:buFont typeface="Arial"/>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9pPr>
          </a:lstStyle>
          <a:p>
            <a:pPr>
              <a:buClr>
                <a:srgbClr val="6EA0B0"/>
              </a:buClr>
            </a:pPr>
            <a:endParaRPr lang="en-US" altLang="zh-TW" dirty="0">
              <a:solidFill>
                <a:prstClr val="white"/>
              </a:solidFill>
            </a:endParaRPr>
          </a:p>
          <a:p>
            <a:pPr>
              <a:buClr>
                <a:srgbClr val="6EA0B0"/>
              </a:buClr>
            </a:pPr>
            <a:r>
              <a:rPr lang="zh-TW" altLang="en-US" sz="4000" dirty="0">
                <a:solidFill>
                  <a:prstClr val="white"/>
                </a:solidFill>
              </a:rPr>
              <a:t>大同國小</a:t>
            </a:r>
            <a:r>
              <a:rPr lang="en-US" altLang="zh-TW" sz="4000" dirty="0">
                <a:solidFill>
                  <a:prstClr val="white"/>
                </a:solidFill>
              </a:rPr>
              <a:t>110</a:t>
            </a:r>
            <a:r>
              <a:rPr lang="zh-TW" altLang="en-US" sz="4000" dirty="0">
                <a:solidFill>
                  <a:prstClr val="white"/>
                </a:solidFill>
              </a:rPr>
              <a:t>學年度 班親會</a:t>
            </a:r>
            <a:br>
              <a:rPr lang="zh-TW" altLang="en-US" dirty="0">
                <a:solidFill>
                  <a:prstClr val="white"/>
                </a:solidFill>
              </a:rPr>
            </a:br>
            <a:endParaRPr lang="zh-TW" altLang="en-US" dirty="0">
              <a:solidFill>
                <a:prstClr val="white"/>
              </a:solidFill>
            </a:endParaRPr>
          </a:p>
        </p:txBody>
      </p:sp>
    </p:spTree>
    <p:extLst>
      <p:ext uri="{BB962C8B-B14F-4D97-AF65-F5344CB8AC3E}">
        <p14:creationId xmlns:p14="http://schemas.microsoft.com/office/powerpoint/2010/main" val="371071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33536" y="98576"/>
            <a:ext cx="9720072" cy="1499616"/>
          </a:xfrm>
        </p:spPr>
        <p:txBody>
          <a:bodyPr/>
          <a:lstStyle/>
          <a:p>
            <a:pPr algn="ctr"/>
            <a:r>
              <a:rPr lang="zh-TW" altLang="en-US" dirty="0"/>
              <a:t>大同國小視力不良率</a:t>
            </a:r>
          </a:p>
        </p:txBody>
      </p:sp>
      <p:graphicFrame>
        <p:nvGraphicFramePr>
          <p:cNvPr id="3" name="表格 2"/>
          <p:cNvGraphicFramePr>
            <a:graphicFrameLocks noGrp="1"/>
          </p:cNvGraphicFramePr>
          <p:nvPr>
            <p:extLst/>
          </p:nvPr>
        </p:nvGraphicFramePr>
        <p:xfrm>
          <a:off x="1926709" y="2100918"/>
          <a:ext cx="8550230" cy="4352414"/>
        </p:xfrm>
        <a:graphic>
          <a:graphicData uri="http://schemas.openxmlformats.org/drawingml/2006/table">
            <a:tbl>
              <a:tblPr firstRow="1" firstCol="1" bandRow="1"/>
              <a:tblGrid>
                <a:gridCol w="728972">
                  <a:extLst>
                    <a:ext uri="{9D8B030D-6E8A-4147-A177-3AD203B41FA5}">
                      <a16:colId xmlns:a16="http://schemas.microsoft.com/office/drawing/2014/main" val="20000"/>
                    </a:ext>
                  </a:extLst>
                </a:gridCol>
                <a:gridCol w="651250">
                  <a:extLst>
                    <a:ext uri="{9D8B030D-6E8A-4147-A177-3AD203B41FA5}">
                      <a16:colId xmlns:a16="http://schemas.microsoft.com/office/drawing/2014/main" val="20001"/>
                    </a:ext>
                  </a:extLst>
                </a:gridCol>
                <a:gridCol w="652144">
                  <a:extLst>
                    <a:ext uri="{9D8B030D-6E8A-4147-A177-3AD203B41FA5}">
                      <a16:colId xmlns:a16="http://schemas.microsoft.com/office/drawing/2014/main" val="20002"/>
                    </a:ext>
                  </a:extLst>
                </a:gridCol>
                <a:gridCol w="651250">
                  <a:extLst>
                    <a:ext uri="{9D8B030D-6E8A-4147-A177-3AD203B41FA5}">
                      <a16:colId xmlns:a16="http://schemas.microsoft.com/office/drawing/2014/main" val="20003"/>
                    </a:ext>
                  </a:extLst>
                </a:gridCol>
                <a:gridCol w="652144">
                  <a:extLst>
                    <a:ext uri="{9D8B030D-6E8A-4147-A177-3AD203B41FA5}">
                      <a16:colId xmlns:a16="http://schemas.microsoft.com/office/drawing/2014/main" val="20004"/>
                    </a:ext>
                  </a:extLst>
                </a:gridCol>
                <a:gridCol w="651250">
                  <a:extLst>
                    <a:ext uri="{9D8B030D-6E8A-4147-A177-3AD203B41FA5}">
                      <a16:colId xmlns:a16="http://schemas.microsoft.com/office/drawing/2014/main" val="20005"/>
                    </a:ext>
                  </a:extLst>
                </a:gridCol>
                <a:gridCol w="652144">
                  <a:extLst>
                    <a:ext uri="{9D8B030D-6E8A-4147-A177-3AD203B41FA5}">
                      <a16:colId xmlns:a16="http://schemas.microsoft.com/office/drawing/2014/main" val="20006"/>
                    </a:ext>
                  </a:extLst>
                </a:gridCol>
                <a:gridCol w="652144">
                  <a:extLst>
                    <a:ext uri="{9D8B030D-6E8A-4147-A177-3AD203B41FA5}">
                      <a16:colId xmlns:a16="http://schemas.microsoft.com/office/drawing/2014/main" val="20007"/>
                    </a:ext>
                  </a:extLst>
                </a:gridCol>
                <a:gridCol w="651250">
                  <a:extLst>
                    <a:ext uri="{9D8B030D-6E8A-4147-A177-3AD203B41FA5}">
                      <a16:colId xmlns:a16="http://schemas.microsoft.com/office/drawing/2014/main" val="20008"/>
                    </a:ext>
                  </a:extLst>
                </a:gridCol>
                <a:gridCol w="652144">
                  <a:extLst>
                    <a:ext uri="{9D8B030D-6E8A-4147-A177-3AD203B41FA5}">
                      <a16:colId xmlns:a16="http://schemas.microsoft.com/office/drawing/2014/main" val="20009"/>
                    </a:ext>
                  </a:extLst>
                </a:gridCol>
                <a:gridCol w="651250">
                  <a:extLst>
                    <a:ext uri="{9D8B030D-6E8A-4147-A177-3AD203B41FA5}">
                      <a16:colId xmlns:a16="http://schemas.microsoft.com/office/drawing/2014/main" val="20010"/>
                    </a:ext>
                  </a:extLst>
                </a:gridCol>
                <a:gridCol w="652144">
                  <a:extLst>
                    <a:ext uri="{9D8B030D-6E8A-4147-A177-3AD203B41FA5}">
                      <a16:colId xmlns:a16="http://schemas.microsoft.com/office/drawing/2014/main" val="20011"/>
                    </a:ext>
                  </a:extLst>
                </a:gridCol>
                <a:gridCol w="652144">
                  <a:extLst>
                    <a:ext uri="{9D8B030D-6E8A-4147-A177-3AD203B41FA5}">
                      <a16:colId xmlns:a16="http://schemas.microsoft.com/office/drawing/2014/main" val="20012"/>
                    </a:ext>
                  </a:extLst>
                </a:gridCol>
              </a:tblGrid>
              <a:tr h="398550">
                <a:tc>
                  <a:txBody>
                    <a:bodyPr/>
                    <a:lstStyle/>
                    <a:p>
                      <a:pPr algn="ctr">
                        <a:lnSpc>
                          <a:spcPts val="2000"/>
                        </a:lnSpc>
                        <a:spcAft>
                          <a:spcPts val="0"/>
                        </a:spcAft>
                      </a:pPr>
                      <a:r>
                        <a:rPr lang="en-US" sz="1050" kern="0" dirty="0">
                          <a:solidFill>
                            <a:schemeClr val="tx1"/>
                          </a:solidFill>
                          <a:effectLst/>
                          <a:latin typeface="標楷體"/>
                          <a:ea typeface="新細明體"/>
                          <a:cs typeface="標楷體"/>
                        </a:rPr>
                        <a:t> </a:t>
                      </a:r>
                      <a:endParaRPr lang="zh-TW" sz="16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kern="0" dirty="0">
                          <a:solidFill>
                            <a:schemeClr val="tx1"/>
                          </a:solidFill>
                          <a:effectLst/>
                          <a:latin typeface="標楷體"/>
                          <a:ea typeface="新細明體"/>
                          <a:cs typeface="標楷體"/>
                        </a:rPr>
                        <a:t>104</a:t>
                      </a:r>
                      <a:r>
                        <a:rPr lang="zh-TW" sz="1600" kern="0" dirty="0">
                          <a:solidFill>
                            <a:schemeClr val="tx1"/>
                          </a:solidFill>
                          <a:effectLst/>
                          <a:latin typeface="Calibri"/>
                          <a:ea typeface="標楷體"/>
                          <a:cs typeface="標楷體"/>
                        </a:rPr>
                        <a:t>上</a:t>
                      </a:r>
                      <a:endParaRPr lang="zh-TW" sz="28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kern="0" dirty="0">
                          <a:solidFill>
                            <a:schemeClr val="tx1"/>
                          </a:solidFill>
                          <a:effectLst/>
                          <a:latin typeface="標楷體"/>
                          <a:ea typeface="新細明體"/>
                          <a:cs typeface="標楷體"/>
                        </a:rPr>
                        <a:t>104</a:t>
                      </a:r>
                      <a:r>
                        <a:rPr lang="zh-TW" sz="1600" kern="0" dirty="0">
                          <a:solidFill>
                            <a:schemeClr val="tx1"/>
                          </a:solidFill>
                          <a:effectLst/>
                          <a:latin typeface="Calibri"/>
                          <a:ea typeface="標楷體"/>
                          <a:cs typeface="標楷體"/>
                        </a:rPr>
                        <a:t>下</a:t>
                      </a:r>
                      <a:endParaRPr lang="zh-TW" sz="28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kern="0" dirty="0">
                          <a:solidFill>
                            <a:schemeClr val="tx1"/>
                          </a:solidFill>
                          <a:effectLst/>
                          <a:latin typeface="標楷體"/>
                          <a:ea typeface="新細明體"/>
                          <a:cs typeface="標楷體"/>
                        </a:rPr>
                        <a:t>105</a:t>
                      </a:r>
                      <a:r>
                        <a:rPr lang="zh-TW" sz="1600" kern="0" dirty="0">
                          <a:solidFill>
                            <a:schemeClr val="tx1"/>
                          </a:solidFill>
                          <a:effectLst/>
                          <a:latin typeface="Calibri"/>
                          <a:ea typeface="標楷體"/>
                          <a:cs typeface="標楷體"/>
                        </a:rPr>
                        <a:t>上</a:t>
                      </a:r>
                      <a:endParaRPr lang="zh-TW" sz="28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kern="0" dirty="0">
                          <a:solidFill>
                            <a:schemeClr val="tx1"/>
                          </a:solidFill>
                          <a:effectLst/>
                          <a:latin typeface="標楷體"/>
                          <a:ea typeface="新細明體"/>
                          <a:cs typeface="標楷體"/>
                        </a:rPr>
                        <a:t>105</a:t>
                      </a:r>
                      <a:r>
                        <a:rPr lang="zh-TW" sz="1600" kern="0" dirty="0">
                          <a:solidFill>
                            <a:schemeClr val="tx1"/>
                          </a:solidFill>
                          <a:effectLst/>
                          <a:latin typeface="Calibri"/>
                          <a:ea typeface="標楷體"/>
                          <a:cs typeface="標楷體"/>
                        </a:rPr>
                        <a:t>下</a:t>
                      </a:r>
                      <a:endParaRPr lang="zh-TW" sz="28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kern="0" dirty="0">
                          <a:solidFill>
                            <a:schemeClr val="tx1"/>
                          </a:solidFill>
                          <a:effectLst/>
                          <a:latin typeface="標楷體"/>
                          <a:ea typeface="新細明體"/>
                          <a:cs typeface="標楷體"/>
                        </a:rPr>
                        <a:t>106</a:t>
                      </a:r>
                      <a:r>
                        <a:rPr lang="zh-TW" sz="1600" kern="0" dirty="0">
                          <a:solidFill>
                            <a:schemeClr val="tx1"/>
                          </a:solidFill>
                          <a:effectLst/>
                          <a:latin typeface="Calibri"/>
                          <a:ea typeface="標楷體"/>
                          <a:cs typeface="標楷體"/>
                        </a:rPr>
                        <a:t>上</a:t>
                      </a:r>
                      <a:endParaRPr lang="zh-TW" sz="28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kern="0" dirty="0">
                          <a:solidFill>
                            <a:schemeClr val="tx1"/>
                          </a:solidFill>
                          <a:effectLst/>
                          <a:latin typeface="標楷體"/>
                          <a:ea typeface="新細明體"/>
                          <a:cs typeface="標楷體"/>
                        </a:rPr>
                        <a:t>106</a:t>
                      </a:r>
                      <a:r>
                        <a:rPr lang="zh-TW" sz="1600" kern="0" dirty="0">
                          <a:solidFill>
                            <a:schemeClr val="tx1"/>
                          </a:solidFill>
                          <a:effectLst/>
                          <a:latin typeface="Calibri"/>
                          <a:ea typeface="標楷體"/>
                          <a:cs typeface="標楷體"/>
                        </a:rPr>
                        <a:t>下</a:t>
                      </a:r>
                      <a:endParaRPr lang="zh-TW" sz="28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kern="0" dirty="0">
                          <a:solidFill>
                            <a:schemeClr val="tx1"/>
                          </a:solidFill>
                          <a:effectLst/>
                          <a:latin typeface="標楷體"/>
                          <a:ea typeface="新細明體"/>
                          <a:cs typeface="標楷體"/>
                        </a:rPr>
                        <a:t>107</a:t>
                      </a:r>
                      <a:r>
                        <a:rPr lang="zh-TW" sz="1600" kern="0" dirty="0">
                          <a:solidFill>
                            <a:schemeClr val="tx1"/>
                          </a:solidFill>
                          <a:effectLst/>
                          <a:latin typeface="Calibri"/>
                          <a:ea typeface="標楷體"/>
                          <a:cs typeface="標楷體"/>
                        </a:rPr>
                        <a:t>上</a:t>
                      </a:r>
                      <a:endParaRPr lang="zh-TW" sz="28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kern="0" dirty="0">
                          <a:solidFill>
                            <a:schemeClr val="tx1"/>
                          </a:solidFill>
                          <a:effectLst/>
                          <a:latin typeface="標楷體"/>
                          <a:ea typeface="新細明體"/>
                          <a:cs typeface="標楷體"/>
                        </a:rPr>
                        <a:t>107</a:t>
                      </a:r>
                      <a:r>
                        <a:rPr lang="zh-TW" sz="1600" kern="0" dirty="0">
                          <a:solidFill>
                            <a:schemeClr val="tx1"/>
                          </a:solidFill>
                          <a:effectLst/>
                          <a:latin typeface="Calibri"/>
                          <a:ea typeface="標楷體"/>
                          <a:cs typeface="標楷體"/>
                        </a:rPr>
                        <a:t>下</a:t>
                      </a:r>
                      <a:endParaRPr lang="zh-TW" sz="28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kern="0" dirty="0">
                          <a:solidFill>
                            <a:schemeClr val="tx1"/>
                          </a:solidFill>
                          <a:effectLst/>
                          <a:latin typeface="標楷體"/>
                          <a:ea typeface="新細明體"/>
                          <a:cs typeface="標楷體"/>
                        </a:rPr>
                        <a:t>108</a:t>
                      </a:r>
                      <a:r>
                        <a:rPr lang="zh-TW" sz="1600" kern="0" dirty="0">
                          <a:solidFill>
                            <a:schemeClr val="tx1"/>
                          </a:solidFill>
                          <a:effectLst/>
                          <a:latin typeface="Calibri"/>
                          <a:ea typeface="標楷體"/>
                          <a:cs typeface="標楷體"/>
                        </a:rPr>
                        <a:t>上</a:t>
                      </a:r>
                      <a:endParaRPr lang="zh-TW" sz="28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kern="0" dirty="0">
                          <a:solidFill>
                            <a:schemeClr val="tx1"/>
                          </a:solidFill>
                          <a:effectLst/>
                          <a:latin typeface="標楷體"/>
                          <a:ea typeface="新細明體"/>
                          <a:cs typeface="標楷體"/>
                        </a:rPr>
                        <a:t>108</a:t>
                      </a:r>
                      <a:r>
                        <a:rPr lang="zh-TW" sz="1600" kern="0" dirty="0">
                          <a:solidFill>
                            <a:schemeClr val="tx1"/>
                          </a:solidFill>
                          <a:effectLst/>
                          <a:latin typeface="Calibri"/>
                          <a:ea typeface="標楷體"/>
                          <a:cs typeface="標楷體"/>
                        </a:rPr>
                        <a:t>下</a:t>
                      </a:r>
                      <a:endParaRPr lang="zh-TW" sz="28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kern="0" dirty="0">
                          <a:solidFill>
                            <a:schemeClr val="tx1"/>
                          </a:solidFill>
                          <a:effectLst/>
                          <a:latin typeface="標楷體"/>
                          <a:ea typeface="新細明體"/>
                          <a:cs typeface="標楷體"/>
                        </a:rPr>
                        <a:t>109</a:t>
                      </a:r>
                      <a:r>
                        <a:rPr lang="zh-TW" sz="1600" kern="0" dirty="0">
                          <a:solidFill>
                            <a:schemeClr val="tx1"/>
                          </a:solidFill>
                          <a:effectLst/>
                          <a:latin typeface="Calibri"/>
                          <a:ea typeface="標楷體"/>
                          <a:cs typeface="標楷體"/>
                        </a:rPr>
                        <a:t>上</a:t>
                      </a:r>
                      <a:endParaRPr lang="zh-TW" sz="28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600" kern="0" dirty="0">
                          <a:solidFill>
                            <a:schemeClr val="tx1"/>
                          </a:solidFill>
                          <a:effectLst/>
                          <a:latin typeface="標楷體"/>
                          <a:ea typeface="新細明體"/>
                          <a:cs typeface="標楷體"/>
                        </a:rPr>
                        <a:t>109</a:t>
                      </a:r>
                      <a:r>
                        <a:rPr lang="zh-TW" sz="1600" kern="0" dirty="0">
                          <a:solidFill>
                            <a:schemeClr val="tx1"/>
                          </a:solidFill>
                          <a:effectLst/>
                          <a:latin typeface="Calibri"/>
                          <a:ea typeface="標楷體"/>
                          <a:cs typeface="標楷體"/>
                        </a:rPr>
                        <a:t>下</a:t>
                      </a:r>
                      <a:endParaRPr lang="zh-TW" sz="28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8362">
                <a:tc>
                  <a:txBody>
                    <a:bodyPr/>
                    <a:lstStyle/>
                    <a:p>
                      <a:pPr algn="ctr">
                        <a:lnSpc>
                          <a:spcPts val="2000"/>
                        </a:lnSpc>
                        <a:spcAft>
                          <a:spcPts val="0"/>
                        </a:spcAft>
                      </a:pPr>
                      <a:r>
                        <a:rPr lang="zh-TW" sz="1400" kern="0" dirty="0">
                          <a:solidFill>
                            <a:schemeClr val="tx1"/>
                          </a:solidFill>
                          <a:effectLst/>
                          <a:latin typeface="Calibri"/>
                          <a:ea typeface="標楷體"/>
                          <a:cs typeface="標楷體"/>
                        </a:rPr>
                        <a:t>全校</a:t>
                      </a:r>
                      <a:br>
                        <a:rPr lang="en-US" sz="1400" kern="0" dirty="0">
                          <a:solidFill>
                            <a:schemeClr val="tx1"/>
                          </a:solidFill>
                          <a:effectLst/>
                          <a:latin typeface="Calibri"/>
                          <a:ea typeface="標楷體"/>
                          <a:cs typeface="標楷體"/>
                        </a:rPr>
                      </a:br>
                      <a:r>
                        <a:rPr lang="zh-TW" sz="1400" kern="0" dirty="0">
                          <a:solidFill>
                            <a:schemeClr val="tx1"/>
                          </a:solidFill>
                          <a:effectLst/>
                          <a:latin typeface="Calibri"/>
                          <a:ea typeface="標楷體"/>
                          <a:cs typeface="標楷體"/>
                        </a:rPr>
                        <a:t>人數</a:t>
                      </a:r>
                      <a:endParaRPr lang="zh-TW" sz="24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solidFill>
                            <a:schemeClr val="tx1"/>
                          </a:solidFill>
                          <a:effectLst/>
                          <a:latin typeface="標楷體"/>
                          <a:ea typeface="新細明體"/>
                          <a:cs typeface="新細明體"/>
                        </a:rPr>
                        <a:t>1011</a:t>
                      </a:r>
                      <a:endParaRPr lang="zh-TW" sz="14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solidFill>
                            <a:schemeClr val="tx1"/>
                          </a:solidFill>
                          <a:effectLst/>
                          <a:latin typeface="標楷體"/>
                          <a:ea typeface="新細明體"/>
                          <a:cs typeface="新細明體"/>
                        </a:rPr>
                        <a:t>1010</a:t>
                      </a:r>
                      <a:endParaRPr lang="zh-TW" sz="14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solidFill>
                            <a:schemeClr val="tx1"/>
                          </a:solidFill>
                          <a:effectLst/>
                          <a:latin typeface="標楷體"/>
                          <a:ea typeface="新細明體"/>
                          <a:cs typeface="新細明體"/>
                        </a:rPr>
                        <a:t>957</a:t>
                      </a:r>
                      <a:endParaRPr lang="zh-TW" sz="14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solidFill>
                            <a:schemeClr val="tx1"/>
                          </a:solidFill>
                          <a:effectLst/>
                          <a:latin typeface="標楷體"/>
                          <a:ea typeface="新細明體"/>
                          <a:cs typeface="新細明體"/>
                        </a:rPr>
                        <a:t>958</a:t>
                      </a:r>
                      <a:endParaRPr lang="zh-TW" sz="14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solidFill>
                            <a:schemeClr val="tx1"/>
                          </a:solidFill>
                          <a:effectLst/>
                          <a:latin typeface="標楷體"/>
                          <a:ea typeface="新細明體"/>
                          <a:cs typeface="新細明體"/>
                        </a:rPr>
                        <a:t>919</a:t>
                      </a:r>
                      <a:endParaRPr lang="zh-TW" sz="14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solidFill>
                            <a:schemeClr val="tx1"/>
                          </a:solidFill>
                          <a:effectLst/>
                          <a:latin typeface="標楷體"/>
                          <a:ea typeface="新細明體"/>
                          <a:cs typeface="新細明體"/>
                        </a:rPr>
                        <a:t>919</a:t>
                      </a:r>
                      <a:endParaRPr lang="zh-TW" sz="14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solidFill>
                            <a:schemeClr val="tx1"/>
                          </a:solidFill>
                          <a:effectLst/>
                          <a:latin typeface="標楷體"/>
                          <a:ea typeface="新細明體"/>
                          <a:cs typeface="新細明體"/>
                        </a:rPr>
                        <a:t>955</a:t>
                      </a:r>
                      <a:endParaRPr lang="zh-TW" sz="14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solidFill>
                            <a:schemeClr val="tx1"/>
                          </a:solidFill>
                          <a:effectLst/>
                          <a:latin typeface="標楷體"/>
                          <a:ea typeface="新細明體"/>
                          <a:cs typeface="新細明體"/>
                        </a:rPr>
                        <a:t>955</a:t>
                      </a:r>
                      <a:endParaRPr lang="zh-TW" sz="14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solidFill>
                            <a:schemeClr val="tx1"/>
                          </a:solidFill>
                          <a:effectLst/>
                          <a:latin typeface="標楷體"/>
                          <a:ea typeface="新細明體"/>
                          <a:cs typeface="新細明體"/>
                        </a:rPr>
                        <a:t>945</a:t>
                      </a:r>
                      <a:endParaRPr lang="zh-TW" sz="14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solidFill>
                            <a:schemeClr val="tx1"/>
                          </a:solidFill>
                          <a:effectLst/>
                          <a:latin typeface="標楷體"/>
                          <a:ea typeface="新細明體"/>
                          <a:cs typeface="新細明體"/>
                        </a:rPr>
                        <a:t>944</a:t>
                      </a:r>
                      <a:endParaRPr lang="zh-TW" sz="14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solidFill>
                            <a:schemeClr val="tx1"/>
                          </a:solidFill>
                          <a:effectLst/>
                          <a:latin typeface="標楷體"/>
                          <a:ea typeface="新細明體"/>
                          <a:cs typeface="新細明體"/>
                        </a:rPr>
                        <a:t>930</a:t>
                      </a:r>
                      <a:endParaRPr lang="zh-TW" sz="14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solidFill>
                            <a:schemeClr val="tx1"/>
                          </a:solidFill>
                          <a:effectLst/>
                          <a:latin typeface="標楷體"/>
                          <a:ea typeface="新細明體"/>
                          <a:cs typeface="新細明體"/>
                        </a:rPr>
                        <a:t>930</a:t>
                      </a:r>
                      <a:endParaRPr lang="zh-TW" sz="14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8550">
                <a:tc>
                  <a:txBody>
                    <a:bodyPr/>
                    <a:lstStyle/>
                    <a:p>
                      <a:pPr algn="ctr">
                        <a:lnSpc>
                          <a:spcPts val="2000"/>
                        </a:lnSpc>
                        <a:spcAft>
                          <a:spcPts val="0"/>
                        </a:spcAft>
                      </a:pPr>
                      <a:r>
                        <a:rPr lang="zh-TW" sz="1400" kern="0" dirty="0">
                          <a:solidFill>
                            <a:schemeClr val="tx1"/>
                          </a:solidFill>
                          <a:effectLst/>
                          <a:latin typeface="Calibri"/>
                          <a:ea typeface="標楷體"/>
                          <a:cs typeface="標楷體"/>
                        </a:rPr>
                        <a:t>一年級</a:t>
                      </a:r>
                      <a:endParaRPr lang="zh-TW" sz="24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31.7</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40</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40.2</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44.7</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000"/>
                        </a:lnSpc>
                        <a:spcAft>
                          <a:spcPts val="0"/>
                        </a:spcAft>
                      </a:pPr>
                      <a:r>
                        <a:rPr lang="en-US" sz="1200" kern="0" dirty="0">
                          <a:solidFill>
                            <a:srgbClr val="0000FF"/>
                          </a:solidFill>
                          <a:effectLst/>
                          <a:latin typeface="標楷體"/>
                          <a:ea typeface="新細明體"/>
                          <a:cs typeface="標楷體"/>
                        </a:rPr>
                        <a:t>31.5</a:t>
                      </a:r>
                      <a:endParaRPr lang="zh-TW" sz="12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ts val="2000"/>
                        </a:lnSpc>
                        <a:spcAft>
                          <a:spcPts val="0"/>
                        </a:spcAft>
                      </a:pPr>
                      <a:r>
                        <a:rPr lang="en-US" sz="1200" kern="0" dirty="0">
                          <a:solidFill>
                            <a:srgbClr val="0000FF"/>
                          </a:solidFill>
                          <a:effectLst/>
                          <a:latin typeface="標楷體"/>
                          <a:ea typeface="新細明體"/>
                          <a:cs typeface="標楷體"/>
                        </a:rPr>
                        <a:t>38.8</a:t>
                      </a:r>
                      <a:endParaRPr lang="zh-TW" sz="12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30.7</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36.3</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33.1</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40</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30.6</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35</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98550">
                <a:tc>
                  <a:txBody>
                    <a:bodyPr/>
                    <a:lstStyle/>
                    <a:p>
                      <a:pPr algn="ctr">
                        <a:lnSpc>
                          <a:spcPts val="2000"/>
                        </a:lnSpc>
                        <a:spcAft>
                          <a:spcPts val="0"/>
                        </a:spcAft>
                      </a:pPr>
                      <a:r>
                        <a:rPr lang="zh-TW" sz="1400" kern="0" dirty="0">
                          <a:solidFill>
                            <a:schemeClr val="tx1"/>
                          </a:solidFill>
                          <a:effectLst/>
                          <a:latin typeface="Calibri"/>
                          <a:ea typeface="標楷體"/>
                          <a:cs typeface="標楷體"/>
                        </a:rPr>
                        <a:t>二年級</a:t>
                      </a:r>
                      <a:endParaRPr lang="zh-TW" sz="24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47.3</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50.3</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43</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46.3</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45.5</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000"/>
                        </a:lnSpc>
                        <a:spcAft>
                          <a:spcPts val="0"/>
                        </a:spcAft>
                      </a:pPr>
                      <a:r>
                        <a:rPr lang="en-US" sz="1200" kern="0" dirty="0">
                          <a:solidFill>
                            <a:srgbClr val="0000FF"/>
                          </a:solidFill>
                          <a:effectLst/>
                          <a:latin typeface="標楷體"/>
                          <a:ea typeface="新細明體"/>
                          <a:cs typeface="標楷體"/>
                        </a:rPr>
                        <a:t>48.1</a:t>
                      </a:r>
                      <a:endParaRPr lang="zh-TW" sz="12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000"/>
                        </a:lnSpc>
                        <a:spcAft>
                          <a:spcPts val="0"/>
                        </a:spcAft>
                      </a:pPr>
                      <a:r>
                        <a:rPr lang="en-US" sz="1200" kern="0" dirty="0">
                          <a:solidFill>
                            <a:srgbClr val="0000FF"/>
                          </a:solidFill>
                          <a:effectLst/>
                          <a:latin typeface="標楷體"/>
                          <a:ea typeface="新細明體"/>
                          <a:cs typeface="標楷體"/>
                        </a:rPr>
                        <a:t>44.8</a:t>
                      </a:r>
                      <a:endParaRPr lang="zh-TW" sz="12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ts val="2000"/>
                        </a:lnSpc>
                        <a:spcAft>
                          <a:spcPts val="0"/>
                        </a:spcAft>
                      </a:pPr>
                      <a:r>
                        <a:rPr lang="en-US" sz="1200" kern="0" dirty="0">
                          <a:solidFill>
                            <a:srgbClr val="0000FF"/>
                          </a:solidFill>
                          <a:effectLst/>
                          <a:latin typeface="標楷體"/>
                          <a:ea typeface="新細明體"/>
                          <a:cs typeface="標楷體"/>
                        </a:rPr>
                        <a:t>48.2</a:t>
                      </a:r>
                      <a:endParaRPr lang="zh-TW" sz="12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45.4</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49.2</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46</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47</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extLst>
                  <a:ext uri="{0D108BD9-81ED-4DB2-BD59-A6C34878D82A}">
                    <a16:rowId xmlns:a16="http://schemas.microsoft.com/office/drawing/2014/main" val="10003"/>
                  </a:ext>
                </a:extLst>
              </a:tr>
              <a:tr h="398550">
                <a:tc>
                  <a:txBody>
                    <a:bodyPr/>
                    <a:lstStyle/>
                    <a:p>
                      <a:pPr algn="ctr">
                        <a:lnSpc>
                          <a:spcPts val="2000"/>
                        </a:lnSpc>
                        <a:spcAft>
                          <a:spcPts val="0"/>
                        </a:spcAft>
                      </a:pPr>
                      <a:r>
                        <a:rPr lang="zh-TW" sz="1200" kern="0" dirty="0">
                          <a:solidFill>
                            <a:schemeClr val="tx1"/>
                          </a:solidFill>
                          <a:effectLst/>
                          <a:latin typeface="Calibri"/>
                          <a:ea typeface="標楷體"/>
                          <a:cs typeface="標楷體"/>
                        </a:rPr>
                        <a:t>三年級</a:t>
                      </a:r>
                      <a:endParaRPr lang="zh-TW" sz="20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54.5</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56.8</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53.8</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58.6</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49</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53</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52.6</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000"/>
                        </a:lnSpc>
                        <a:spcAft>
                          <a:spcPts val="0"/>
                        </a:spcAft>
                      </a:pPr>
                      <a:r>
                        <a:rPr lang="en-US" sz="1200" kern="0" dirty="0">
                          <a:solidFill>
                            <a:srgbClr val="0000FF"/>
                          </a:solidFill>
                          <a:effectLst/>
                          <a:latin typeface="標楷體"/>
                          <a:ea typeface="新細明體"/>
                          <a:cs typeface="標楷體"/>
                        </a:rPr>
                        <a:t>58.4</a:t>
                      </a:r>
                      <a:endParaRPr lang="zh-TW" sz="12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000"/>
                        </a:lnSpc>
                        <a:spcAft>
                          <a:spcPts val="0"/>
                        </a:spcAft>
                      </a:pPr>
                      <a:r>
                        <a:rPr lang="en-US" sz="1200" kern="0" dirty="0">
                          <a:solidFill>
                            <a:srgbClr val="0000FF"/>
                          </a:solidFill>
                          <a:effectLst/>
                          <a:latin typeface="標楷體"/>
                          <a:ea typeface="新細明體"/>
                          <a:cs typeface="標楷體"/>
                        </a:rPr>
                        <a:t>47</a:t>
                      </a:r>
                      <a:endParaRPr lang="zh-TW" sz="12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50.3</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54.3</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57</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10004"/>
                  </a:ext>
                </a:extLst>
              </a:tr>
              <a:tr h="398550">
                <a:tc>
                  <a:txBody>
                    <a:bodyPr/>
                    <a:lstStyle/>
                    <a:p>
                      <a:pPr algn="ctr">
                        <a:lnSpc>
                          <a:spcPts val="2000"/>
                        </a:lnSpc>
                        <a:spcAft>
                          <a:spcPts val="0"/>
                        </a:spcAft>
                      </a:pPr>
                      <a:r>
                        <a:rPr lang="zh-TW" sz="1200" kern="0" dirty="0">
                          <a:solidFill>
                            <a:schemeClr val="tx1"/>
                          </a:solidFill>
                          <a:effectLst/>
                          <a:latin typeface="Calibri"/>
                          <a:ea typeface="標楷體"/>
                          <a:cs typeface="標楷體"/>
                        </a:rPr>
                        <a:t>四年級</a:t>
                      </a:r>
                      <a:endParaRPr lang="zh-TW" sz="20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58.1</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65</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62</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67.7</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62.1</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65.3</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56.8</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54</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57.1</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000"/>
                        </a:lnSpc>
                        <a:spcAft>
                          <a:spcPts val="0"/>
                        </a:spcAft>
                      </a:pPr>
                      <a:r>
                        <a:rPr lang="en-US" sz="1200" kern="0" dirty="0">
                          <a:solidFill>
                            <a:srgbClr val="0000FF"/>
                          </a:solidFill>
                          <a:effectLst/>
                          <a:latin typeface="標楷體"/>
                          <a:ea typeface="新細明體"/>
                          <a:cs typeface="標楷體"/>
                        </a:rPr>
                        <a:t>62.4</a:t>
                      </a:r>
                      <a:endParaRPr lang="zh-TW" sz="12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000"/>
                        </a:lnSpc>
                        <a:spcAft>
                          <a:spcPts val="0"/>
                        </a:spcAft>
                      </a:pPr>
                      <a:r>
                        <a:rPr lang="en-US" sz="1200" kern="0" dirty="0">
                          <a:solidFill>
                            <a:srgbClr val="0000FF"/>
                          </a:solidFill>
                          <a:effectLst/>
                          <a:latin typeface="標楷體"/>
                          <a:ea typeface="新細明體"/>
                          <a:cs typeface="標楷體"/>
                        </a:rPr>
                        <a:t>57.9</a:t>
                      </a:r>
                      <a:endParaRPr lang="zh-TW" sz="12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62.1</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5"/>
                  </a:ext>
                </a:extLst>
              </a:tr>
              <a:tr h="398550">
                <a:tc>
                  <a:txBody>
                    <a:bodyPr/>
                    <a:lstStyle/>
                    <a:p>
                      <a:pPr algn="ctr">
                        <a:lnSpc>
                          <a:spcPts val="2000"/>
                        </a:lnSpc>
                        <a:spcAft>
                          <a:spcPts val="0"/>
                        </a:spcAft>
                      </a:pPr>
                      <a:r>
                        <a:rPr lang="zh-TW" sz="1200" kern="0" dirty="0">
                          <a:solidFill>
                            <a:schemeClr val="tx1"/>
                          </a:solidFill>
                          <a:effectLst/>
                          <a:latin typeface="Calibri"/>
                          <a:ea typeface="標楷體"/>
                          <a:cs typeface="標楷體"/>
                        </a:rPr>
                        <a:t>五年級</a:t>
                      </a:r>
                      <a:endParaRPr lang="zh-TW" sz="20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72</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76.9</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66.3</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68.1</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70.1</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71.9</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63.3</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68</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60.1</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64.9</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ts val="2000"/>
                        </a:lnSpc>
                        <a:spcAft>
                          <a:spcPts val="0"/>
                        </a:spcAft>
                      </a:pPr>
                      <a:r>
                        <a:rPr lang="en-US" sz="1200" kern="0" dirty="0">
                          <a:solidFill>
                            <a:srgbClr val="0000FF"/>
                          </a:solidFill>
                          <a:effectLst/>
                          <a:latin typeface="標楷體"/>
                          <a:ea typeface="新細明體"/>
                          <a:cs typeface="標楷體"/>
                        </a:rPr>
                        <a:t>63.7</a:t>
                      </a:r>
                      <a:endParaRPr lang="zh-TW" sz="12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ts val="2000"/>
                        </a:lnSpc>
                        <a:spcAft>
                          <a:spcPts val="0"/>
                        </a:spcAft>
                      </a:pPr>
                      <a:r>
                        <a:rPr lang="en-US" sz="1200" kern="0" dirty="0">
                          <a:solidFill>
                            <a:srgbClr val="0000FF"/>
                          </a:solidFill>
                          <a:effectLst/>
                          <a:latin typeface="標楷體"/>
                          <a:ea typeface="新細明體"/>
                          <a:cs typeface="標楷體"/>
                        </a:rPr>
                        <a:t>72</a:t>
                      </a:r>
                      <a:endParaRPr lang="zh-TW" sz="12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6"/>
                  </a:ext>
                </a:extLst>
              </a:tr>
              <a:tr h="398550">
                <a:tc>
                  <a:txBody>
                    <a:bodyPr/>
                    <a:lstStyle/>
                    <a:p>
                      <a:pPr algn="ctr">
                        <a:lnSpc>
                          <a:spcPts val="2000"/>
                        </a:lnSpc>
                        <a:spcAft>
                          <a:spcPts val="0"/>
                        </a:spcAft>
                      </a:pPr>
                      <a:r>
                        <a:rPr lang="zh-TW" sz="1200" kern="0" dirty="0">
                          <a:solidFill>
                            <a:schemeClr val="tx1"/>
                          </a:solidFill>
                          <a:effectLst/>
                          <a:latin typeface="Calibri"/>
                          <a:ea typeface="標楷體"/>
                          <a:cs typeface="標楷體"/>
                        </a:rPr>
                        <a:t>六年級</a:t>
                      </a:r>
                      <a:endParaRPr lang="zh-TW" sz="20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71.1</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70.6</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75.8</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76.9</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71.2</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70.6</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74.5</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73.9</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rgbClr val="0000FF"/>
                          </a:solidFill>
                          <a:effectLst/>
                          <a:latin typeface="標楷體"/>
                          <a:ea typeface="新細明體"/>
                          <a:cs typeface="標楷體"/>
                        </a:rPr>
                        <a:t>71.8</a:t>
                      </a:r>
                      <a:endParaRPr lang="zh-TW" sz="12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000"/>
                        </a:lnSpc>
                        <a:spcAft>
                          <a:spcPts val="0"/>
                        </a:spcAft>
                      </a:pPr>
                      <a:r>
                        <a:rPr lang="en-US" sz="1200" kern="0" dirty="0">
                          <a:solidFill>
                            <a:srgbClr val="0000FF"/>
                          </a:solidFill>
                          <a:effectLst/>
                          <a:latin typeface="標楷體"/>
                          <a:ea typeface="新細明體"/>
                          <a:cs typeface="標楷體"/>
                        </a:rPr>
                        <a:t>74</a:t>
                      </a:r>
                      <a:endParaRPr lang="zh-TW" sz="12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2000"/>
                        </a:lnSpc>
                        <a:spcAft>
                          <a:spcPts val="0"/>
                        </a:spcAft>
                      </a:pPr>
                      <a:r>
                        <a:rPr lang="en-US" sz="1600" kern="0" dirty="0">
                          <a:solidFill>
                            <a:srgbClr val="0000FF"/>
                          </a:solidFill>
                          <a:effectLst/>
                          <a:latin typeface="標楷體"/>
                          <a:ea typeface="新細明體"/>
                          <a:cs typeface="標楷體"/>
                        </a:rPr>
                        <a:t>66.9</a:t>
                      </a:r>
                      <a:endParaRPr lang="zh-TW" sz="24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ts val="2000"/>
                        </a:lnSpc>
                        <a:spcAft>
                          <a:spcPts val="0"/>
                        </a:spcAft>
                      </a:pPr>
                      <a:r>
                        <a:rPr lang="en-US" sz="1600" kern="0" dirty="0">
                          <a:solidFill>
                            <a:srgbClr val="0000FF"/>
                          </a:solidFill>
                          <a:effectLst/>
                          <a:latin typeface="標楷體"/>
                          <a:ea typeface="新細明體"/>
                          <a:cs typeface="標楷體"/>
                        </a:rPr>
                        <a:t>66.9</a:t>
                      </a:r>
                      <a:endParaRPr lang="zh-TW" sz="24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7"/>
                  </a:ext>
                </a:extLst>
              </a:tr>
              <a:tr h="398550">
                <a:tc>
                  <a:txBody>
                    <a:bodyPr/>
                    <a:lstStyle/>
                    <a:p>
                      <a:pPr algn="ctr">
                        <a:lnSpc>
                          <a:spcPts val="2000"/>
                        </a:lnSpc>
                        <a:spcAft>
                          <a:spcPts val="0"/>
                        </a:spcAft>
                      </a:pPr>
                      <a:r>
                        <a:rPr lang="zh-TW" sz="1200" kern="0" dirty="0">
                          <a:solidFill>
                            <a:schemeClr val="tx1"/>
                          </a:solidFill>
                          <a:effectLst/>
                          <a:latin typeface="Calibri"/>
                          <a:ea typeface="標楷體"/>
                          <a:cs typeface="標楷體"/>
                        </a:rPr>
                        <a:t>全校</a:t>
                      </a:r>
                      <a:endParaRPr lang="zh-TW" sz="20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57</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60.9</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57.9</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61.4</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55.8</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58.7</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53.6</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56.4</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52.3</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56.6</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52.9</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56.5</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0435">
                <a:tc>
                  <a:txBody>
                    <a:bodyPr/>
                    <a:lstStyle/>
                    <a:p>
                      <a:pPr algn="ctr">
                        <a:spcAft>
                          <a:spcPts val="0"/>
                        </a:spcAft>
                      </a:pPr>
                      <a:r>
                        <a:rPr lang="zh-TW" sz="1200" kern="0" dirty="0">
                          <a:solidFill>
                            <a:schemeClr val="tx1"/>
                          </a:solidFill>
                          <a:effectLst/>
                          <a:latin typeface="Calibri"/>
                          <a:ea typeface="標楷體"/>
                          <a:cs typeface="標楷體"/>
                        </a:rPr>
                        <a:t>視力不良比率</a:t>
                      </a:r>
                      <a:endParaRPr lang="zh-TW" sz="20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57.5</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61.9</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57.9</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61.4</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55.6</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58.6</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53</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55.9</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dirty="0">
                          <a:solidFill>
                            <a:schemeClr val="tx1"/>
                          </a:solidFill>
                          <a:effectLst/>
                          <a:latin typeface="標楷體"/>
                          <a:ea typeface="新細明體"/>
                          <a:cs typeface="標楷體"/>
                        </a:rPr>
                        <a:t>52.3</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spcAft>
                          <a:spcPts val="0"/>
                        </a:spcAft>
                      </a:pPr>
                      <a:r>
                        <a:rPr lang="en-US" sz="1200" kern="0">
                          <a:solidFill>
                            <a:schemeClr val="tx1"/>
                          </a:solidFill>
                          <a:effectLst/>
                          <a:latin typeface="標楷體"/>
                          <a:ea typeface="新細明體"/>
                          <a:cs typeface="標楷體"/>
                        </a:rPr>
                        <a:t>56.5</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chemeClr val="tx1"/>
                          </a:solidFill>
                          <a:effectLst/>
                          <a:latin typeface="標楷體"/>
                          <a:ea typeface="新細明體"/>
                          <a:cs typeface="標楷體"/>
                        </a:rPr>
                        <a:t>52.9</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chemeClr val="tx1"/>
                          </a:solidFill>
                          <a:effectLst/>
                          <a:latin typeface="標楷體"/>
                          <a:ea typeface="新細明體"/>
                          <a:cs typeface="標楷體"/>
                        </a:rPr>
                        <a:t>56.5</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5217">
                <a:tc>
                  <a:txBody>
                    <a:bodyPr/>
                    <a:lstStyle/>
                    <a:p>
                      <a:pPr algn="ctr">
                        <a:spcAft>
                          <a:spcPts val="0"/>
                        </a:spcAft>
                      </a:pPr>
                      <a:r>
                        <a:rPr lang="zh-TW" sz="1200" kern="0" dirty="0">
                          <a:solidFill>
                            <a:schemeClr val="tx1"/>
                          </a:solidFill>
                          <a:effectLst/>
                          <a:latin typeface="Calibri"/>
                          <a:ea typeface="標楷體"/>
                          <a:cs typeface="標楷體"/>
                        </a:rPr>
                        <a:t>矯治率</a:t>
                      </a:r>
                      <a:endParaRPr lang="zh-TW" sz="20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chemeClr val="tx1"/>
                          </a:solidFill>
                          <a:effectLst/>
                          <a:latin typeface="標楷體"/>
                          <a:ea typeface="新細明體"/>
                          <a:cs typeface="標楷體"/>
                        </a:rPr>
                        <a:t>88.3</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chemeClr val="tx1"/>
                          </a:solidFill>
                          <a:effectLst/>
                          <a:latin typeface="標楷體"/>
                          <a:ea typeface="新細明體"/>
                          <a:cs typeface="標楷體"/>
                        </a:rPr>
                        <a:t>88.17</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chemeClr val="tx1"/>
                          </a:solidFill>
                          <a:effectLst/>
                          <a:latin typeface="標楷體"/>
                          <a:ea typeface="新細明體"/>
                          <a:cs typeface="標楷體"/>
                        </a:rPr>
                        <a:t>93.33</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chemeClr val="tx1"/>
                          </a:solidFill>
                          <a:effectLst/>
                          <a:latin typeface="標楷體"/>
                          <a:ea typeface="新細明體"/>
                          <a:cs typeface="標楷體"/>
                        </a:rPr>
                        <a:t>88.79</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chemeClr val="tx1"/>
                          </a:solidFill>
                          <a:effectLst/>
                          <a:latin typeface="標楷體"/>
                          <a:ea typeface="新細明體"/>
                          <a:cs typeface="標楷體"/>
                        </a:rPr>
                        <a:t>95</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chemeClr val="tx1"/>
                          </a:solidFill>
                          <a:effectLst/>
                          <a:latin typeface="標楷體"/>
                          <a:ea typeface="新細明體"/>
                          <a:cs typeface="標楷體"/>
                        </a:rPr>
                        <a:t>91.09</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chemeClr val="tx1"/>
                          </a:solidFill>
                          <a:effectLst/>
                          <a:latin typeface="標楷體"/>
                          <a:ea typeface="新細明體"/>
                          <a:cs typeface="標楷體"/>
                        </a:rPr>
                        <a:t>92.8</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chemeClr val="tx1"/>
                          </a:solidFill>
                          <a:effectLst/>
                          <a:latin typeface="標楷體"/>
                          <a:ea typeface="新細明體"/>
                          <a:cs typeface="標楷體"/>
                        </a:rPr>
                        <a:t>90.7</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chemeClr val="tx1"/>
                          </a:solidFill>
                          <a:effectLst/>
                          <a:latin typeface="標楷體"/>
                          <a:ea typeface="新細明體"/>
                          <a:cs typeface="標楷體"/>
                        </a:rPr>
                        <a:t>94.1</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chemeClr val="tx1"/>
                          </a:solidFill>
                          <a:effectLst/>
                          <a:latin typeface="標楷體"/>
                          <a:ea typeface="新細明體"/>
                          <a:cs typeface="標楷體"/>
                        </a:rPr>
                        <a:t>90</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solidFill>
                            <a:schemeClr val="tx1"/>
                          </a:solidFill>
                          <a:effectLst/>
                          <a:latin typeface="標楷體"/>
                          <a:ea typeface="新細明體"/>
                          <a:cs typeface="標楷體"/>
                        </a:rPr>
                        <a:t>94.1</a:t>
                      </a:r>
                      <a:endParaRPr lang="zh-TW" sz="1200" kern="10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solidFill>
                            <a:schemeClr val="tx1"/>
                          </a:solidFill>
                          <a:effectLst/>
                          <a:latin typeface="標楷體"/>
                          <a:ea typeface="新細明體"/>
                          <a:cs typeface="標楷體"/>
                        </a:rPr>
                        <a:t>88.5</a:t>
                      </a:r>
                      <a:endParaRPr lang="zh-TW" sz="1200" kern="100" dirty="0">
                        <a:solidFill>
                          <a:schemeClr val="tx1"/>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矩形 3"/>
          <p:cNvSpPr/>
          <p:nvPr/>
        </p:nvSpPr>
        <p:spPr>
          <a:xfrm>
            <a:off x="2165231" y="1700808"/>
            <a:ext cx="4434826" cy="400110"/>
          </a:xfrm>
          <a:prstGeom prst="rect">
            <a:avLst/>
          </a:prstGeom>
        </p:spPr>
        <p:txBody>
          <a:bodyPr wrap="square">
            <a:spAutoFit/>
          </a:bodyPr>
          <a:lstStyle/>
          <a:p>
            <a:pPr>
              <a:buClrTx/>
              <a:buFontTx/>
              <a:buNone/>
            </a:pPr>
            <a:r>
              <a:rPr lang="en-US" altLang="zh-TW" sz="1600" kern="1200" dirty="0">
                <a:solidFill>
                  <a:prstClr val="white"/>
                </a:solidFill>
                <a:ea typeface="微軟正黑體" panose="020B0604030504040204" pitchFamily="34" charset="-120"/>
                <a:cs typeface="+mn-cs"/>
              </a:rPr>
              <a:t>104~109</a:t>
            </a:r>
            <a:r>
              <a:rPr lang="zh-TW" altLang="zh-TW" sz="1600" kern="1200" dirty="0">
                <a:solidFill>
                  <a:prstClr val="white"/>
                </a:solidFill>
                <a:ea typeface="微軟正黑體" panose="020B0604030504040204" pitchFamily="34" charset="-120"/>
                <a:cs typeface="+mn-cs"/>
              </a:rPr>
              <a:t>學年度本校學生</a:t>
            </a:r>
            <a:r>
              <a:rPr lang="zh-TW" altLang="en-US" sz="2000" b="1" kern="1200" dirty="0">
                <a:solidFill>
                  <a:srgbClr val="FF0000"/>
                </a:solidFill>
                <a:ea typeface="微軟正黑體" panose="020B0604030504040204" pitchFamily="34" charset="-120"/>
                <a:cs typeface="+mn-cs"/>
              </a:rPr>
              <a:t>近視率</a:t>
            </a:r>
            <a:endParaRPr lang="zh-TW" altLang="en-US" sz="1600" b="1" kern="1200" dirty="0">
              <a:solidFill>
                <a:srgbClr val="FF0000"/>
              </a:solidFill>
              <a:ea typeface="微軟正黑體" panose="020B0604030504040204" pitchFamily="34" charset="-120"/>
              <a:cs typeface="+mn-cs"/>
            </a:endParaRPr>
          </a:p>
        </p:txBody>
      </p:sp>
      <p:sp>
        <p:nvSpPr>
          <p:cNvPr id="5" name="文字方塊 4"/>
          <p:cNvSpPr txBox="1"/>
          <p:nvPr/>
        </p:nvSpPr>
        <p:spPr>
          <a:xfrm>
            <a:off x="9120337" y="4437112"/>
            <a:ext cx="1352787" cy="369332"/>
          </a:xfrm>
          <a:prstGeom prst="rect">
            <a:avLst/>
          </a:prstGeom>
          <a:noFill/>
          <a:ln w="38100">
            <a:solidFill>
              <a:srgbClr val="FF0000"/>
            </a:solidFill>
          </a:ln>
        </p:spPr>
        <p:txBody>
          <a:bodyPr wrap="square" rtlCol="0">
            <a:spAutoFit/>
          </a:bodyPr>
          <a:lstStyle/>
          <a:p>
            <a:pPr>
              <a:buClrTx/>
              <a:buFontTx/>
              <a:buNone/>
            </a:pPr>
            <a:endParaRPr lang="zh-TW" altLang="en-US" sz="1800" kern="1200" dirty="0">
              <a:solidFill>
                <a:srgbClr val="FF0000"/>
              </a:solidFill>
              <a:ea typeface="微軟正黑體" panose="020B0604030504040204" pitchFamily="34" charset="-120"/>
              <a:cs typeface="+mn-cs"/>
            </a:endParaRPr>
          </a:p>
        </p:txBody>
      </p:sp>
      <p:sp>
        <p:nvSpPr>
          <p:cNvPr id="6" name="向右箭號 5"/>
          <p:cNvSpPr/>
          <p:nvPr/>
        </p:nvSpPr>
        <p:spPr>
          <a:xfrm rot="904690">
            <a:off x="2963635" y="4218727"/>
            <a:ext cx="6141015" cy="14264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TW" altLang="en-US" sz="1800" kern="1200">
              <a:solidFill>
                <a:srgbClr val="FF0000"/>
              </a:solidFill>
            </a:endParaRPr>
          </a:p>
        </p:txBody>
      </p:sp>
      <p:sp>
        <p:nvSpPr>
          <p:cNvPr id="7" name="矩形 6"/>
          <p:cNvSpPr/>
          <p:nvPr/>
        </p:nvSpPr>
        <p:spPr>
          <a:xfrm>
            <a:off x="1991545" y="1268760"/>
            <a:ext cx="8266401" cy="369332"/>
          </a:xfrm>
          <a:prstGeom prst="rect">
            <a:avLst/>
          </a:prstGeom>
        </p:spPr>
        <p:txBody>
          <a:bodyPr wrap="square">
            <a:spAutoFit/>
          </a:bodyPr>
          <a:lstStyle/>
          <a:p>
            <a:pPr>
              <a:buClrTx/>
              <a:buFontTx/>
              <a:buNone/>
            </a:pPr>
            <a:r>
              <a:rPr lang="zh-TW" altLang="en-US" sz="1800" b="1" kern="1200" dirty="0">
                <a:solidFill>
                  <a:srgbClr val="FF0000"/>
                </a:solidFill>
                <a:ea typeface="微軟正黑體" panose="020B0604030504040204" pitchFamily="34" charset="-120"/>
                <a:cs typeface="+mn-cs"/>
              </a:rPr>
              <a:t>視力幾乎不可回復，請家長一起配合學校 維護您孩子的視力</a:t>
            </a:r>
          </a:p>
        </p:txBody>
      </p:sp>
      <p:sp>
        <p:nvSpPr>
          <p:cNvPr id="8" name="副標題 2"/>
          <p:cNvSpPr txBox="1">
            <a:spLocks/>
          </p:cNvSpPr>
          <p:nvPr/>
        </p:nvSpPr>
        <p:spPr>
          <a:xfrm>
            <a:off x="8688288" y="6525581"/>
            <a:ext cx="1733566" cy="216261"/>
          </a:xfrm>
          <a:prstGeom prst="rect">
            <a:avLst/>
          </a:prstGeom>
        </p:spPr>
        <p:txBody>
          <a:bodyPr vert="horz" tIns="0" rIns="45720" bIns="0" anchor="b">
            <a:normAutofit fontScale="25000" lnSpcReduction="20000"/>
          </a:bodyPr>
          <a:lstStyle>
            <a:lvl1pPr marL="0" indent="0" algn="r"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457200" indent="0" algn="ctr" rtl="0" eaLnBrk="1" latinLnBrk="0" hangingPunct="1">
              <a:spcBef>
                <a:spcPct val="20000"/>
              </a:spcBef>
              <a:buClr>
                <a:schemeClr val="accent1"/>
              </a:buClr>
              <a:buSzPct val="90000"/>
              <a:buFont typeface="Wingdings 2"/>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85000"/>
              <a:buFont typeface="Arial"/>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90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100000"/>
              <a:buFont typeface="Arial"/>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Font typeface="Arial"/>
              <a:buNone/>
              <a:defRPr kumimoji="0" sz="2000" kern="1200" baseline="0">
                <a:solidFill>
                  <a:schemeClr val="tx1"/>
                </a:solidFill>
                <a:latin typeface="+mn-lt"/>
                <a:ea typeface="+mn-ea"/>
                <a:cs typeface="+mn-cs"/>
              </a:defRPr>
            </a:lvl6pPr>
            <a:lvl7pPr marL="2743200" indent="0" algn="ctr" rtl="0" eaLnBrk="1" latinLnBrk="0" hangingPunct="1">
              <a:spcBef>
                <a:spcPct val="20000"/>
              </a:spcBef>
              <a:buClr>
                <a:schemeClr val="accent6"/>
              </a:buClr>
              <a:buSzPct val="100000"/>
              <a:buFont typeface="Arial"/>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6"/>
              </a:buClr>
              <a:buFont typeface="Arial"/>
              <a:buNone/>
              <a:defRPr kumimoji="0" sz="1600" kern="1200">
                <a:solidFill>
                  <a:schemeClr val="tx1"/>
                </a:solidFill>
                <a:latin typeface="+mn-lt"/>
                <a:ea typeface="+mn-ea"/>
                <a:cs typeface="+mn-cs"/>
              </a:defRPr>
            </a:lvl9pPr>
          </a:lstStyle>
          <a:p>
            <a:pPr>
              <a:buClr>
                <a:srgbClr val="6EA0B0"/>
              </a:buClr>
            </a:pPr>
            <a:endParaRPr lang="en-US" altLang="zh-TW" dirty="0">
              <a:solidFill>
                <a:prstClr val="white"/>
              </a:solidFill>
            </a:endParaRPr>
          </a:p>
          <a:p>
            <a:pPr>
              <a:buClr>
                <a:srgbClr val="6EA0B0"/>
              </a:buClr>
            </a:pPr>
            <a:r>
              <a:rPr lang="zh-TW" altLang="en-US" sz="4000" dirty="0">
                <a:solidFill>
                  <a:prstClr val="white"/>
                </a:solidFill>
              </a:rPr>
              <a:t>大同國小</a:t>
            </a:r>
            <a:r>
              <a:rPr lang="en-US" altLang="zh-TW" sz="4000" dirty="0">
                <a:solidFill>
                  <a:prstClr val="white"/>
                </a:solidFill>
              </a:rPr>
              <a:t>110</a:t>
            </a:r>
            <a:r>
              <a:rPr lang="zh-TW" altLang="en-US" sz="4000" dirty="0">
                <a:solidFill>
                  <a:prstClr val="white"/>
                </a:solidFill>
              </a:rPr>
              <a:t>學年度 班親會</a:t>
            </a:r>
            <a:br>
              <a:rPr lang="zh-TW" altLang="en-US" dirty="0">
                <a:solidFill>
                  <a:prstClr val="white"/>
                </a:solidFill>
              </a:rPr>
            </a:br>
            <a:endParaRPr lang="zh-TW" altLang="en-US" dirty="0">
              <a:solidFill>
                <a:prstClr val="white"/>
              </a:solidFill>
            </a:endParaRPr>
          </a:p>
        </p:txBody>
      </p:sp>
    </p:spTree>
    <p:extLst>
      <p:ext uri="{BB962C8B-B14F-4D97-AF65-F5344CB8AC3E}">
        <p14:creationId xmlns:p14="http://schemas.microsoft.com/office/powerpoint/2010/main" val="1450954020"/>
      </p:ext>
    </p:extLst>
  </p:cSld>
  <p:clrMapOvr>
    <a:masterClrMapping/>
  </p:clrMapOvr>
</p:sld>
</file>

<file path=ppt/theme/theme1.xml><?xml version="1.0" encoding="utf-8"?>
<a:theme xmlns:a="http://schemas.openxmlformats.org/drawingml/2006/main" name="積分">
  <a:themeElements>
    <a:clrScheme name="積分">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科技">
  <a:themeElements>
    <a:clrScheme name="科技">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科技">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科技">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1377</Words>
  <Application>Microsoft Office PowerPoint</Application>
  <PresentationFormat>寬螢幕</PresentationFormat>
  <Paragraphs>293</Paragraphs>
  <Slides>21</Slides>
  <Notes>7</Notes>
  <HiddenSlides>0</HiddenSlides>
  <MMClips>0</MMClips>
  <ScaleCrop>false</ScaleCrop>
  <HeadingPairs>
    <vt:vector size="6" baseType="variant">
      <vt:variant>
        <vt:lpstr>使用字型</vt:lpstr>
      </vt:variant>
      <vt:variant>
        <vt:i4>13</vt:i4>
      </vt:variant>
      <vt:variant>
        <vt:lpstr>佈景主題</vt:lpstr>
      </vt:variant>
      <vt:variant>
        <vt:i4>2</vt:i4>
      </vt:variant>
      <vt:variant>
        <vt:lpstr>投影片標題</vt:lpstr>
      </vt:variant>
      <vt:variant>
        <vt:i4>21</vt:i4>
      </vt:variant>
    </vt:vector>
  </HeadingPairs>
  <TitlesOfParts>
    <vt:vector size="36" baseType="lpstr">
      <vt:lpstr>MS Gothic</vt:lpstr>
      <vt:lpstr>Noto Sans Symbols</vt:lpstr>
      <vt:lpstr>Twentieth Century</vt:lpstr>
      <vt:lpstr>微軟正黑體</vt:lpstr>
      <vt:lpstr>PMingLiU</vt:lpstr>
      <vt:lpstr>PMingLiU</vt:lpstr>
      <vt:lpstr>DFKai-SB</vt:lpstr>
      <vt:lpstr>DFKai-SB</vt:lpstr>
      <vt:lpstr>Arial</vt:lpstr>
      <vt:lpstr>Calibri</vt:lpstr>
      <vt:lpstr>Franklin Gothic Book</vt:lpstr>
      <vt:lpstr>Times New Roman</vt:lpstr>
      <vt:lpstr>Wingdings 2</vt:lpstr>
      <vt:lpstr>積分</vt:lpstr>
      <vt:lpstr>科技</vt:lpstr>
      <vt:lpstr>書包減重宣導</vt:lpstr>
      <vt:lpstr>交通安全宣導</vt:lpstr>
      <vt:lpstr>PowerPoint 簡報</vt:lpstr>
      <vt:lpstr>PowerPoint 簡報</vt:lpstr>
      <vt:lpstr>PowerPoint 簡報</vt:lpstr>
      <vt:lpstr>PowerPoint 簡報</vt:lpstr>
      <vt:lpstr>留意兩處多肇事路口!</vt:lpstr>
      <vt:lpstr>視力保健宣導 110.09.17</vt:lpstr>
      <vt:lpstr>大同國小視力不良率</vt:lpstr>
      <vt:lpstr>維護視力的方法 (很重要)</vt:lpstr>
      <vt:lpstr>口腔保健宣導 110.09.17</vt:lpstr>
      <vt:lpstr>口腔潔牙宣導</vt:lpstr>
      <vt:lpstr>PowerPoint 簡報</vt:lpstr>
      <vt:lpstr>臼齒窩溝封填-顧好錢包與孩子 </vt:lpstr>
      <vt:lpstr>滿六歲不足九歲有補助不用自費</vt:lpstr>
      <vt:lpstr>PowerPoint 簡報</vt:lpstr>
      <vt:lpstr>總務處宣導   </vt:lpstr>
      <vt:lpstr>PowerPoint 簡報</vt:lpstr>
      <vt:lpstr>家長會組織</vt:lpstr>
      <vt:lpstr>家長會成員組織與義務： </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書包減重宣導</dc:title>
  <dc:creator>user</dc:creator>
  <cp:lastModifiedBy>User</cp:lastModifiedBy>
  <cp:revision>15</cp:revision>
  <dcterms:created xsi:type="dcterms:W3CDTF">2020-09-08T03:50:32Z</dcterms:created>
  <dcterms:modified xsi:type="dcterms:W3CDTF">2021-09-15T02:05:00Z</dcterms:modified>
</cp:coreProperties>
</file>